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91" r:id="rId3"/>
    <p:sldId id="289" r:id="rId4"/>
    <p:sldId id="292" r:id="rId5"/>
    <p:sldId id="300" r:id="rId6"/>
    <p:sldId id="301" r:id="rId7"/>
    <p:sldId id="302" r:id="rId8"/>
    <p:sldId id="295" r:id="rId9"/>
    <p:sldId id="290" r:id="rId10"/>
    <p:sldId id="322" r:id="rId11"/>
    <p:sldId id="305" r:id="rId12"/>
    <p:sldId id="306" r:id="rId13"/>
    <p:sldId id="321" r:id="rId14"/>
    <p:sldId id="308" r:id="rId15"/>
    <p:sldId id="324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25" r:id="rId26"/>
    <p:sldId id="320" r:id="rId27"/>
    <p:sldId id="326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0F7"/>
    <a:srgbClr val="89788C"/>
    <a:srgbClr val="E6EBF5"/>
    <a:srgbClr val="35656D"/>
    <a:srgbClr val="F5F5F5"/>
    <a:srgbClr val="F0F0F0"/>
    <a:srgbClr val="F8F8F8"/>
    <a:srgbClr val="3A6E78"/>
    <a:srgbClr val="FF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0" autoAdjust="0"/>
    <p:restoredTop sz="96041" autoAdjust="0"/>
  </p:normalViewPr>
  <p:slideViewPr>
    <p:cSldViewPr snapToGrid="0">
      <p:cViewPr varScale="1">
        <p:scale>
          <a:sx n="97" d="100"/>
          <a:sy n="97" d="100"/>
        </p:scale>
        <p:origin x="7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___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H0362\1.Project\IAI%20platform\IAI%20level%203\&#22238;&#23478;&#20316;&#26989;\&#26399;&#26411;&#22577;&#21578;&#20351;&#29992;&#34920;&#26684;raw%20data_(Security%20C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khfs3\asek_pub$\Assy3%20PE\01%20BB00%20&#34389;\Jay%20Mo\IAI%20&#25976;&#20540;&#22411;\&#27169;&#22411;&#35347;&#32244;&#36039;&#26009;\&#31532;&#19977;&#29256;&#36039;&#26009;\Result_&#39511;&#35657;_HFCBGA%20&#21512;&#20341;_0925_04_Tt_02_(Security%20C)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cs"/>
              </a:defRPr>
            </a:pPr>
            <a:r>
              <a:rPr lang="zh-TW" altLang="en-US" sz="14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後段製程重工</a:t>
            </a:r>
            <a:r>
              <a:rPr lang="en-US" altLang="zh-TW" sz="1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(%/year)</a:t>
            </a:r>
            <a:r>
              <a:rPr lang="zh-TW" altLang="en-US" sz="1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1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c:rich>
      </c:tx>
      <c:layout>
        <c:manualLayout>
          <c:xMode val="edge"/>
          <c:yMode val="edge"/>
          <c:x val="0.21926260234196496"/>
          <c:y val="0.125235967756909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欄1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D8E-4B60-8EAA-29CE7869A901}"/>
              </c:ext>
            </c:extLst>
          </c:dPt>
          <c:dPt>
            <c:idx val="1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D8E-4B60-8EAA-29CE7869A901}"/>
              </c:ext>
            </c:extLst>
          </c:dPt>
          <c:dPt>
            <c:idx val="2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D8E-4B60-8EAA-29CE7869A901}"/>
              </c:ext>
            </c:extLst>
          </c:dPt>
          <c:dPt>
            <c:idx val="3"/>
            <c:bubble3D val="0"/>
            <c:explosion val="6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D8E-4B60-8EAA-29CE7869A901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D8E-4B60-8EAA-29CE7869A901}"/>
              </c:ext>
            </c:extLst>
          </c:dPt>
          <c:dPt>
            <c:idx val="5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D8E-4B60-8EAA-29CE7869A901}"/>
              </c:ext>
            </c:extLst>
          </c:dPt>
          <c:dPt>
            <c:idx val="6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D8E-4B60-8EAA-29CE7869A901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D8E-4B60-8EAA-29CE7869A901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D8E-4B60-8EAA-29CE7869A901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D8E-4B60-8EAA-29CE7869A901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D8E-4B60-8EAA-29CE7869A901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D8E-4B60-8EAA-29CE7869A90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D8E-4B60-8EAA-29CE7869A901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D8E-4B60-8EAA-29CE7869A901}"/>
                </c:ext>
              </c:extLst>
            </c:dLbl>
            <c:dLbl>
              <c:idx val="3"/>
              <c:layout>
                <c:manualLayout>
                  <c:x val="1.3493414502573591E-2"/>
                  <c:y val="-6.9186068433697715E-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accent5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4D8E-4B60-8EAA-29CE7869A901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D8E-4B60-8EAA-29CE7869A90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D8E-4B60-8EAA-29CE7869A901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D8E-4B60-8EAA-29CE7869A90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工作表1!$A$2:$A$12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cat>
          <c:val>
            <c:numRef>
              <c:f>工作表1!$B$2:$B$12</c:f>
              <c:numCache>
                <c:formatCode>General</c:formatCode>
                <c:ptCount val="11"/>
                <c:pt idx="0">
                  <c:v>38.6</c:v>
                </c:pt>
                <c:pt idx="1">
                  <c:v>22.7</c:v>
                </c:pt>
                <c:pt idx="2">
                  <c:v>9.3000000000000007</c:v>
                </c:pt>
                <c:pt idx="3">
                  <c:v>6.8</c:v>
                </c:pt>
                <c:pt idx="4">
                  <c:v>6.3</c:v>
                </c:pt>
                <c:pt idx="5">
                  <c:v>6</c:v>
                </c:pt>
                <c:pt idx="6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4D8E-4B60-8EAA-29CE7869A901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pPr>
            <a:r>
              <a:rPr lang="en-US" altLang="zh-TW" sz="1400" b="1" baseline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Coplanarity</a:t>
            </a:r>
            <a:r>
              <a:rPr lang="zh-TW" altLang="zh-TW" sz="1400" b="1" baseline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sz="1400" b="1" baseline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fail</a:t>
            </a:r>
            <a:r>
              <a:rPr lang="zh-TW" altLang="zh-TW" sz="1400" b="1" baseline="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導致的扣量</a:t>
            </a:r>
            <a:endParaRPr lang="zh-TW" altLang="zh-TW" sz="1400" baseline="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標楷體" panose="03000509000000000000" pitchFamily="65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扣量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5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工作表1!$A$2:$A$5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560</c:v>
                </c:pt>
                <c:pt idx="1">
                  <c:v>2118</c:v>
                </c:pt>
                <c:pt idx="2">
                  <c:v>259</c:v>
                </c:pt>
                <c:pt idx="3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42-4C14-9691-D7DDBFC9AA3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0"/>
        <c:overlap val="-27"/>
        <c:axId val="714213160"/>
        <c:axId val="714213488"/>
      </c:barChart>
      <c:catAx>
        <c:axId val="7142131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14213488"/>
        <c:crosses val="autoZero"/>
        <c:auto val="1"/>
        <c:lblAlgn val="ctr"/>
        <c:lblOffset val="100"/>
        <c:noMultiLvlLbl val="0"/>
      </c:catAx>
      <c:valAx>
        <c:axId val="7142134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14213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871824962815065E-2"/>
          <c:y val="0.17543999708369787"/>
          <c:w val="0.90667784069909974"/>
          <c:h val="0.57909536183967336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工作表1!$C$9</c:f>
              <c:strCache>
                <c:ptCount val="1"/>
                <c:pt idx="0">
                  <c:v>工程經驗預測</c:v>
                </c:pt>
              </c:strCache>
            </c:strRef>
          </c:tx>
          <c:spPr>
            <a:solidFill>
              <a:srgbClr val="DC0000"/>
            </a:solidFill>
            <a:ln>
              <a:noFill/>
            </a:ln>
            <a:effectLst/>
          </c:spPr>
          <c:invertIfNegative val="0"/>
          <c:cat>
            <c:strRef>
              <c:f>工作表1!$B$10:$B$35</c:f>
              <c:strCache>
                <c:ptCount val="26"/>
                <c:pt idx="0">
                  <c:v>&lt;1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≧25</c:v>
                </c:pt>
              </c:strCache>
            </c:strRef>
          </c:cat>
          <c:val>
            <c:numRef>
              <c:f>工作表1!$C$10:$C$35</c:f>
              <c:numCache>
                <c:formatCode>General</c:formatCode>
                <c:ptCount val="2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3</c:v>
                </c:pt>
                <c:pt idx="11">
                  <c:v>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3</c:v>
                </c:pt>
                <c:pt idx="16">
                  <c:v>4</c:v>
                </c:pt>
                <c:pt idx="17">
                  <c:v>5</c:v>
                </c:pt>
                <c:pt idx="18">
                  <c:v>1</c:v>
                </c:pt>
                <c:pt idx="19">
                  <c:v>5</c:v>
                </c:pt>
                <c:pt idx="20">
                  <c:v>6</c:v>
                </c:pt>
                <c:pt idx="21">
                  <c:v>1</c:v>
                </c:pt>
                <c:pt idx="22">
                  <c:v>8</c:v>
                </c:pt>
                <c:pt idx="23">
                  <c:v>7</c:v>
                </c:pt>
                <c:pt idx="24">
                  <c:v>10</c:v>
                </c:pt>
                <c:pt idx="25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EC-43A8-9901-F1273CDCA0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51445792"/>
        <c:axId val="930945376"/>
      </c:barChart>
      <c:catAx>
        <c:axId val="8514457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r>
                  <a:rPr lang="zh-TW" b="0" dirty="0"/>
                  <a:t>預測誤差值</a:t>
                </a:r>
                <a:r>
                  <a:rPr lang="en-US" altLang="zh-TW" b="0" dirty="0"/>
                  <a:t>(</a:t>
                </a:r>
                <a:r>
                  <a:rPr lang="en-US" b="0" dirty="0"/>
                  <a:t>µm)</a:t>
                </a:r>
                <a:endParaRPr lang="zh-TW" b="0" dirty="0"/>
              </a:p>
            </c:rich>
          </c:tx>
          <c:layout>
            <c:manualLayout>
              <c:xMode val="edge"/>
              <c:yMode val="edge"/>
              <c:x val="0.43117336707758736"/>
              <c:y val="0.881453645303424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1" i="0" u="none" strike="noStrike" kern="1200"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930945376"/>
        <c:crosses val="autoZero"/>
        <c:auto val="1"/>
        <c:lblAlgn val="ctr"/>
        <c:lblOffset val="100"/>
        <c:noMultiLvlLbl val="0"/>
      </c:catAx>
      <c:valAx>
        <c:axId val="930945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r>
                  <a:rPr lang="zh-TW" b="0"/>
                  <a:t>件數</a:t>
                </a:r>
                <a:r>
                  <a:rPr lang="en-US" b="0" dirty="0"/>
                  <a:t>%</a:t>
                </a:r>
                <a:endParaRPr lang="zh-TW" b="0"/>
              </a:p>
            </c:rich>
          </c:tx>
          <c:layout>
            <c:manualLayout>
              <c:xMode val="edge"/>
              <c:yMode val="edge"/>
              <c:x val="1.1700227335765503E-2"/>
              <c:y val="1.334068950533431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1" i="0" u="none" strike="noStrike" kern="1200"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85144579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[Result_驗證_HFCBGA 合併_0925_04_Tt_02_(Security C).csv]工作表3!樞紐分析表3</c:name>
    <c:fmtId val="-1"/>
  </c:pivotSource>
  <c:chart>
    <c:autoTitleDeleted val="1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bg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4.7293167268322549E-2"/>
          <c:y val="0.16170641918990028"/>
          <c:w val="0.93840848206439698"/>
          <c:h val="0.617620975740673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工作表3!$B$1</c:f>
              <c:strCache>
                <c:ptCount val="1"/>
                <c:pt idx="0">
                  <c:v>AI 模型預測誤差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工作表3!$A$2:$A$28</c:f>
              <c:strCache>
                <c:ptCount val="26"/>
                <c:pt idx="0">
                  <c:v>&lt;1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&gt;=25</c:v>
                </c:pt>
              </c:strCache>
            </c:strRef>
          </c:cat>
          <c:val>
            <c:numRef>
              <c:f>工作表3!$B$2:$B$28</c:f>
              <c:numCache>
                <c:formatCode>0_);[Red]\(0\)</c:formatCode>
                <c:ptCount val="26"/>
                <c:pt idx="0">
                  <c:v>10.810810810810811</c:v>
                </c:pt>
                <c:pt idx="1">
                  <c:v>2.7027027027027026</c:v>
                </c:pt>
                <c:pt idx="2">
                  <c:v>2.7027027027027026</c:v>
                </c:pt>
                <c:pt idx="3">
                  <c:v>10.810810810810811</c:v>
                </c:pt>
                <c:pt idx="4">
                  <c:v>2.7027027027027026</c:v>
                </c:pt>
                <c:pt idx="5">
                  <c:v>8.1081081081081088</c:v>
                </c:pt>
                <c:pt idx="6">
                  <c:v>2.7027027027027026</c:v>
                </c:pt>
                <c:pt idx="7">
                  <c:v>5.4054054054054053</c:v>
                </c:pt>
                <c:pt idx="8">
                  <c:v>2.7027027027027026</c:v>
                </c:pt>
                <c:pt idx="9">
                  <c:v>5.4054054054054053</c:v>
                </c:pt>
                <c:pt idx="10">
                  <c:v>2.7027027027027026</c:v>
                </c:pt>
                <c:pt idx="11">
                  <c:v>5.4054054054054053</c:v>
                </c:pt>
                <c:pt idx="12">
                  <c:v>8.1081081081081088</c:v>
                </c:pt>
                <c:pt idx="13">
                  <c:v>0</c:v>
                </c:pt>
                <c:pt idx="14">
                  <c:v>10.810810810810811</c:v>
                </c:pt>
                <c:pt idx="15">
                  <c:v>0</c:v>
                </c:pt>
                <c:pt idx="16">
                  <c:v>2.7027027027027026</c:v>
                </c:pt>
                <c:pt idx="17">
                  <c:v>0</c:v>
                </c:pt>
                <c:pt idx="18">
                  <c:v>0</c:v>
                </c:pt>
                <c:pt idx="19">
                  <c:v>2.7027027027027026</c:v>
                </c:pt>
                <c:pt idx="20">
                  <c:v>0</c:v>
                </c:pt>
                <c:pt idx="21">
                  <c:v>5.4054054054054053</c:v>
                </c:pt>
                <c:pt idx="22">
                  <c:v>2.7027027027027026</c:v>
                </c:pt>
                <c:pt idx="23">
                  <c:v>0</c:v>
                </c:pt>
                <c:pt idx="24">
                  <c:v>0</c:v>
                </c:pt>
                <c:pt idx="25">
                  <c:v>5.4054054054054053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DC-40C4-B126-FC4AA93F0E02}"/>
            </c:ext>
          </c:extLst>
        </c:ser>
        <c:ser>
          <c:idx val="1"/>
          <c:order val="1"/>
          <c:tx>
            <c:strRef>
              <c:f>工作表3!$C$1</c:f>
              <c:strCache>
                <c:ptCount val="1"/>
                <c:pt idx="0">
                  <c:v>人工預測誤差 </c:v>
                </c:pt>
              </c:strCache>
            </c:strRef>
          </c:tx>
          <c:spPr>
            <a:solidFill>
              <a:srgbClr val="DC0000"/>
            </a:solidFill>
            <a:ln>
              <a:noFill/>
            </a:ln>
            <a:effectLst/>
          </c:spPr>
          <c:invertIfNegative val="0"/>
          <c:cat>
            <c:strRef>
              <c:f>工作表3!$A$2:$A$28</c:f>
              <c:strCache>
                <c:ptCount val="26"/>
                <c:pt idx="0">
                  <c:v>&lt;1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&gt;=25</c:v>
                </c:pt>
              </c:strCache>
            </c:strRef>
          </c:cat>
          <c:val>
            <c:numRef>
              <c:f>工作表3!$C$2:$C$28</c:f>
              <c:numCache>
                <c:formatCode>General</c:formatCode>
                <c:ptCount val="2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3</c:v>
                </c:pt>
                <c:pt idx="11">
                  <c:v>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3</c:v>
                </c:pt>
                <c:pt idx="16">
                  <c:v>4</c:v>
                </c:pt>
                <c:pt idx="17">
                  <c:v>5</c:v>
                </c:pt>
                <c:pt idx="18">
                  <c:v>1</c:v>
                </c:pt>
                <c:pt idx="19">
                  <c:v>5</c:v>
                </c:pt>
                <c:pt idx="20">
                  <c:v>6</c:v>
                </c:pt>
                <c:pt idx="21">
                  <c:v>1</c:v>
                </c:pt>
                <c:pt idx="22">
                  <c:v>8</c:v>
                </c:pt>
                <c:pt idx="23">
                  <c:v>7</c:v>
                </c:pt>
                <c:pt idx="24">
                  <c:v>10</c:v>
                </c:pt>
                <c:pt idx="25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DC-40C4-B126-FC4AA93F0E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0"/>
        <c:overlap val="-27"/>
        <c:axId val="469373448"/>
        <c:axId val="469369528"/>
      </c:barChart>
      <c:catAx>
        <c:axId val="469373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j-ea"/>
                    <a:ea typeface="+mj-ea"/>
                    <a:cs typeface="+mn-cs"/>
                  </a:defRPr>
                </a:pPr>
                <a:r>
                  <a:rPr lang="zh-TW" sz="1050"/>
                  <a:t>預測誤差值 </a:t>
                </a:r>
                <a:r>
                  <a:rPr lang="en-US" sz="1050"/>
                  <a:t>(µm)</a:t>
                </a:r>
                <a:endParaRPr lang="zh-TW" sz="1050"/>
              </a:p>
            </c:rich>
          </c:tx>
          <c:layout>
            <c:manualLayout>
              <c:xMode val="edge"/>
              <c:yMode val="edge"/>
              <c:x val="0.43148791446424101"/>
              <c:y val="0.8794218943403880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pPr>
            <a:endParaRPr lang="zh-TW"/>
          </a:p>
        </c:txPr>
        <c:crossAx val="469369528"/>
        <c:crosses val="autoZero"/>
        <c:auto val="1"/>
        <c:lblAlgn val="ctr"/>
        <c:lblOffset val="100"/>
        <c:noMultiLvlLbl val="0"/>
      </c:catAx>
      <c:valAx>
        <c:axId val="469369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j-ea"/>
                    <a:ea typeface="+mj-ea"/>
                    <a:cs typeface="+mn-cs"/>
                  </a:defRPr>
                </a:pPr>
                <a:r>
                  <a:rPr lang="zh-TW"/>
                  <a:t>件數</a:t>
                </a:r>
                <a:r>
                  <a:rPr lang="en-US"/>
                  <a:t>%</a:t>
                </a:r>
                <a:endParaRPr lang="zh-TW"/>
              </a:p>
            </c:rich>
          </c:tx>
          <c:layout>
            <c:manualLayout>
              <c:xMode val="edge"/>
              <c:yMode val="edge"/>
              <c:x val="0"/>
              <c:y val="2.4025802731488608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j-ea"/>
                  <a:ea typeface="+mj-ea"/>
                  <a:cs typeface="+mn-cs"/>
                </a:defRPr>
              </a:pPr>
              <a:endParaRPr lang="zh-TW"/>
            </a:p>
          </c:txPr>
        </c:title>
        <c:numFmt formatCode="0_);[Red]\(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pPr>
            <a:endParaRPr lang="zh-TW"/>
          </a:p>
        </c:txPr>
        <c:crossAx val="469373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>
      <a:noFill/>
    </a:ln>
    <a:effectLst/>
  </c:spPr>
  <c:txPr>
    <a:bodyPr/>
    <a:lstStyle/>
    <a:p>
      <a:pPr>
        <a:defRPr>
          <a:solidFill>
            <a:schemeClr val="tx1"/>
          </a:solidFill>
          <a:latin typeface="+mj-ea"/>
          <a:ea typeface="+mj-ea"/>
        </a:defRPr>
      </a:pPr>
      <a:endParaRPr lang="zh-TW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6C0C1-E42A-469D-B327-2EC3E9D54375}" type="datetimeFigureOut">
              <a:rPr lang="zh-TW" altLang="en-US" smtClean="0"/>
              <a:t>2025/7/24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17443-4250-420B-9082-0AFA512F46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8578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各位教授、評審好</a:t>
            </a:r>
          </a:p>
          <a:p>
            <a:r>
              <a:rPr lang="zh-TW" altLang="en-US" dirty="0" smtClean="0"/>
              <a:t>我是今天的報告者陳筠霈，我的碩士論文題目為半導體新產品平面度預測能力提升之模型導入</a:t>
            </a:r>
          </a:p>
          <a:p>
            <a:r>
              <a:rPr lang="zh-TW" altLang="en-US" dirty="0" smtClean="0"/>
              <a:t>如何導入機器學習技術，以數據驅動方式提升預測準確性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17443-4250-420B-9082-0AFA512F466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8614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基礎理論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隨著半導體製程的複雜性增加，傳統人工方法的預測誤差逐漸變得更加顯著，特別是在實際生產中，這些傳統方法無法快速且準確，應對多變的製程環境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因此，對這些方法進行改進，已成為提升平面度，預測精度的關鍵挑戰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在此背景下，實驗設計方法被引入，為探索製程參數如何影響平面度提供了更系統化的方式，並且能進一步優化製程，提高預測準確性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整體理念，是通過系統性的變化製程參數，如溫度、壓力、材料種類等，來觀察這些變數對平面度的影響</a:t>
            </a: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的核心優勢在於它能夠通過少量的實驗設計來獲得多維度的數據，從而確定各個製程變數對平面度的貢獻程度，進一步優化製程參數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17443-4250-420B-9082-0AFA512F466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518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儘管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能夠提供更精確的預測，並幫助工程師更好地理解製程參數與平面度之間的關聯，但它也有其局限性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本身對時間和成本的要求較高，尤其是在面對多變數的情況下，實驗組合數量將顯著增加，這將消耗大量的時間、材料和人工成本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以現今估算出的成本，待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實驗結果出來，平均等待時間為一個月，材料採購的等待時間平均為三個月，而花費的材料成本又得依工程師經驗去選擇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若透過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模型的導入，降低預測誤差值，提高準確率，為本研究目標，並縮減因子範圍，進而減少額外產生的成本及等待實驗結果時間，實現更高的成本效益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17443-4250-420B-9082-0AFA512F466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85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隨著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技術的發展，半導體產業迎來了顯著的變革，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在提升製程效率、品質控制、設計創新和預測模擬等方面，發揮了重要作用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在預測模擬成本控制方面，展示出顯著效果，據報告顯示，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能將生產成本降低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至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15%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這主要來自於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技術通過學習和分析製程數據，導入的自動參數優化，從而降低生產中斷的風險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17443-4250-420B-9082-0AFA512F466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2019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但許多，於工程模擬軟體和技術的研發，都專於特定領域，例如，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ANSYS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可配合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或是機器學習進行製程模擬分析，並有效節省時間與成本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然而隨著製程技術的快速演進，產品結構與封裝材料日益多樣化，這也使得，傳統物理模型在某些特殊情境下，難以準確捕捉實際現象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進而限制，其在實際場域的應用效益與模型效能評估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17443-4250-420B-9082-0AFA512F466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405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機器學習作為一種基於數據驅動的預測方法，已廣泛應用於半導體製程中多項模型建置與參數優化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相較於傳統工程模擬技術，機器學習能夠在龐大且複雜的資料中，萃取出隱含的非線性關係，提升預測精度與模型的泛化能力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根據此三篇文獻指出，監督式學習演算法，梯度提升技術、線性回歸、隨機森林、支援向量機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已廣泛應用於預測半導體，透過採用多種演算法，有助於分析弱點與局限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不僅能具備處理各種特徵資料的靈活性，也能在追求預測準確度的同時，兼顧運算資源與效率的平衡</a:t>
            </a: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comprehensive survey on support vector machine classification</a:t>
            </a: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Tenets of Classification Algorithms K-Nearest-Neighbor, Support Vector Machine, Random Forest and Neural Network</a:t>
            </a: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framework for prediction of extrusion responses using machine learning algorithm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17443-4250-420B-9082-0AFA512F466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110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另外 </a:t>
            </a:r>
            <a:r>
              <a:rPr lang="en-US" altLang="zh-TW" dirty="0" smtClean="0"/>
              <a:t>Application of Machine Learning Methods for Process Optimization in Electronic Packaging Processes </a:t>
            </a:r>
            <a:r>
              <a:rPr lang="zh-TW" altLang="en-US" dirty="0" smtClean="0"/>
              <a:t>此篇描述中</a:t>
            </a:r>
          </a:p>
          <a:p>
            <a:r>
              <a:rPr lang="zh-TW" altLang="en-US" dirty="0" smtClean="0"/>
              <a:t>為了讓機器學習模型，能有效應用這些動態數據，進行了變數處理，並皆使用預設超參數，未進行進一步調整</a:t>
            </a:r>
          </a:p>
          <a:p>
            <a:r>
              <a:rPr lang="zh-TW" altLang="en-US" dirty="0" smtClean="0"/>
              <a:t>結果說明，</a:t>
            </a:r>
            <a:r>
              <a:rPr lang="en-US" altLang="zh-TW" dirty="0" smtClean="0"/>
              <a:t>Random Forest</a:t>
            </a:r>
            <a:r>
              <a:rPr lang="zh-TW" altLang="en-US" dirty="0" smtClean="0"/>
              <a:t>、</a:t>
            </a:r>
            <a:r>
              <a:rPr lang="en-US" altLang="zh-TW" dirty="0" smtClean="0"/>
              <a:t>Gradient Boosting </a:t>
            </a:r>
            <a:r>
              <a:rPr lang="zh-TW" altLang="en-US" dirty="0" smtClean="0"/>
              <a:t>在品質預測上具備較高的準確性與穩定性</a:t>
            </a:r>
          </a:p>
          <a:p>
            <a:r>
              <a:rPr lang="zh-TW" altLang="en-US" dirty="0" smtClean="0"/>
              <a:t>雖然 </a:t>
            </a:r>
            <a:r>
              <a:rPr lang="en-US" altLang="zh-TW" dirty="0" smtClean="0"/>
              <a:t>Accuracy </a:t>
            </a:r>
            <a:r>
              <a:rPr lang="zh-TW" altLang="en-US" dirty="0" smtClean="0"/>
              <a:t>分別達到 </a:t>
            </a:r>
            <a:r>
              <a:rPr lang="en-US" altLang="zh-TW" dirty="0" smtClean="0"/>
              <a:t>90% </a:t>
            </a:r>
            <a:r>
              <a:rPr lang="zh-TW" altLang="en-US" dirty="0" smtClean="0"/>
              <a:t>及 </a:t>
            </a:r>
            <a:r>
              <a:rPr lang="en-US" altLang="zh-TW" dirty="0" smtClean="0"/>
              <a:t>91%</a:t>
            </a:r>
            <a:r>
              <a:rPr lang="zh-TW" altLang="en-US" dirty="0" smtClean="0"/>
              <a:t>，但 </a:t>
            </a:r>
            <a:r>
              <a:rPr lang="en-US" altLang="zh-TW" dirty="0" smtClean="0"/>
              <a:t>MAE </a:t>
            </a:r>
            <a:r>
              <a:rPr lang="zh-TW" altLang="en-US" dirty="0" smtClean="0"/>
              <a:t>誤差值仍有 </a:t>
            </a:r>
            <a:r>
              <a:rPr lang="en-US" altLang="zh-TW" dirty="0" smtClean="0"/>
              <a:t>45um </a:t>
            </a:r>
            <a:r>
              <a:rPr lang="zh-TW" altLang="en-US" dirty="0" smtClean="0"/>
              <a:t>及 </a:t>
            </a:r>
            <a:r>
              <a:rPr lang="en-US" altLang="zh-TW" dirty="0" smtClean="0"/>
              <a:t>38um</a:t>
            </a:r>
          </a:p>
          <a:p>
            <a:r>
              <a:rPr lang="zh-TW" altLang="en-US" dirty="0" smtClean="0"/>
              <a:t>且在限定資料集的情況下，樣本數不足易導致模型過擬合風險，無法進行超參數的優化，使模型未能發揮最佳效能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17443-4250-420B-9082-0AFA512F466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495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所以本研究將結合此文獻之優勢，達到以下目標</a:t>
            </a:r>
          </a:p>
          <a:p>
            <a:r>
              <a:rPr lang="zh-TW" altLang="en-US" dirty="0" smtClean="0"/>
              <a:t>目的，透過 </a:t>
            </a:r>
            <a:r>
              <a:rPr lang="en-US" altLang="zh-TW" dirty="0" smtClean="0"/>
              <a:t>AI </a:t>
            </a:r>
            <a:r>
              <a:rPr lang="zh-TW" altLang="en-US" dirty="0" smtClean="0"/>
              <a:t>模型之導入，降低預測誤差值，提高準確率，為本研究目標</a:t>
            </a:r>
          </a:p>
          <a:p>
            <a:r>
              <a:rPr lang="zh-TW" altLang="en-US" dirty="0" smtClean="0"/>
              <a:t>達成的 </a:t>
            </a:r>
            <a:r>
              <a:rPr lang="en-US" altLang="zh-TW" dirty="0" smtClean="0"/>
              <a:t>KPI </a:t>
            </a:r>
            <a:r>
              <a:rPr lang="zh-TW" altLang="en-US" dirty="0" smtClean="0"/>
              <a:t>指標，符合預測規範準確率從 </a:t>
            </a:r>
            <a:r>
              <a:rPr lang="en-US" altLang="zh-TW" dirty="0" smtClean="0"/>
              <a:t>11% </a:t>
            </a:r>
            <a:r>
              <a:rPr lang="zh-TW" altLang="en-US" dirty="0" smtClean="0"/>
              <a:t>提升至 </a:t>
            </a:r>
            <a:r>
              <a:rPr lang="en-US" altLang="zh-TW" dirty="0" smtClean="0"/>
              <a:t>60%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17443-4250-420B-9082-0AFA512F466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921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模型設計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初始關鍵因子訂定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原始總樣本數為 </a:t>
            </a:r>
            <a:r>
              <a:rPr lang="en-US" altLang="zh-TW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323</a:t>
            </a:r>
            <a:r>
              <a:rPr lang="zh-TW" altLang="en-US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，依照產品結構大小進行資料蒐集、分類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而影響 </a:t>
            </a:r>
            <a:r>
              <a:rPr lang="en-US" altLang="zh-TW" sz="1800" kern="100" dirty="0" err="1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Coplanarity</a:t>
            </a:r>
            <a:r>
              <a:rPr lang="en-US" altLang="zh-TW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關鍵因子經盤點出 </a:t>
            </a:r>
            <a:r>
              <a:rPr lang="en-US" altLang="zh-TW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24 </a:t>
            </a:r>
            <a:r>
              <a:rPr lang="zh-TW" altLang="en-US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個，包含產品結構 </a:t>
            </a:r>
            <a:r>
              <a:rPr lang="en-US" altLang="zh-TW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14 </a:t>
            </a:r>
            <a:r>
              <a:rPr lang="zh-TW" altLang="en-US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項、材料特徵 </a:t>
            </a:r>
            <a:r>
              <a:rPr lang="en-US" altLang="zh-TW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 </a:t>
            </a:r>
            <a:r>
              <a:rPr lang="zh-TW" altLang="en-US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項以及參數設定 </a:t>
            </a:r>
            <a:r>
              <a:rPr lang="en-US" altLang="zh-TW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 </a:t>
            </a:r>
            <a:r>
              <a:rPr lang="zh-TW" altLang="en-US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項，進行模型訓練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為使 </a:t>
            </a:r>
            <a:r>
              <a:rPr lang="en-US" altLang="zh-TW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 </a:t>
            </a:r>
            <a:r>
              <a:rPr lang="zh-TW" altLang="en-US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模型能有效處理不同類別型態的參數，本研究採用 </a:t>
            </a:r>
            <a:r>
              <a:rPr lang="en-US" altLang="zh-TW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One-hot encoding </a:t>
            </a:r>
            <a:r>
              <a:rPr lang="zh-TW" altLang="en-US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方法，將每個類別轉換為獨立的二元變數，進而提升預測準確度與模型的泛化能力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初步訓練結果後進行資料前處理，排除異常與無效數據，以提升訓練品質並達成預測指標</a:t>
            </a:r>
            <a:endParaRPr lang="zh-TW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17443-4250-420B-9082-0AFA512F466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1124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模型選擇與方法論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根據文獻探討之結果，模型演算法選用 </a:t>
            </a:r>
            <a:r>
              <a:rPr lang="en-US" altLang="zh-TW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Gradient Boosting</a:t>
            </a:r>
            <a:r>
              <a:rPr lang="zh-TW" altLang="en-US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Linear Regression</a:t>
            </a:r>
            <a:r>
              <a:rPr lang="zh-TW" altLang="en-US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Random Forest</a:t>
            </a:r>
            <a:r>
              <a:rPr lang="zh-TW" altLang="en-US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Support Vector Machine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綜合處理非線性關係、特徵選擇能力與解釋性等方面的優勢，並進一步評估各演算法在準確率和穩定性上的差異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方法論評估指標，輔以預測誤差落在 </a:t>
            </a:r>
            <a:r>
              <a:rPr lang="en-US" altLang="zh-TW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15μm </a:t>
            </a:r>
            <a:r>
              <a:rPr lang="zh-TW" altLang="en-US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以內的樣本比例，憶及 </a:t>
            </a:r>
            <a:r>
              <a:rPr lang="en-US" altLang="zh-TW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MAE </a:t>
            </a:r>
            <a:r>
              <a:rPr lang="zh-TW" altLang="en-US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值小於 </a:t>
            </a:r>
            <a:r>
              <a:rPr lang="en-US" altLang="zh-TW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15μm</a:t>
            </a:r>
            <a:r>
              <a:rPr lang="zh-TW" altLang="en-US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，全面衡量各演算法在 </a:t>
            </a:r>
            <a:r>
              <a:rPr lang="en-US" altLang="zh-TW" sz="1800" kern="100" dirty="0" err="1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Coplanarity</a:t>
            </a:r>
            <a:r>
              <a:rPr lang="en-US" altLang="zh-TW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800" kern="1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預測中的表現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17443-4250-420B-9082-0AFA512F466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168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模型訓練、評估</a:t>
            </a:r>
          </a:p>
          <a:p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第一次模型訓練，實驗結果 </a:t>
            </a:r>
            <a:r>
              <a:rPr lang="en-US" altLang="zh-TW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MAE </a:t>
            </a:r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誤差值過高，經分布圖顯示結果，進行資料面處理</a:t>
            </a:r>
          </a:p>
          <a:p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第一點將針對因過高的 </a:t>
            </a:r>
            <a:r>
              <a:rPr lang="en-US" altLang="zh-TW" sz="1800" dirty="0" err="1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Coplanarity</a:t>
            </a:r>
            <a:r>
              <a:rPr lang="en-US" altLang="zh-TW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而導致資料偏差的現象，透過剔除離群值，以降低誤差影響</a:t>
            </a:r>
          </a:p>
          <a:p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第二點將移除系統中，存在缺失值的因子筆數，為了避免插補缺失值後，使變數的解釋性變差，最後比數刪減至 </a:t>
            </a:r>
            <a:r>
              <a:rPr lang="en-US" altLang="zh-TW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293 </a:t>
            </a:r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17443-4250-420B-9082-0AFA512F466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758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今日報告的內容章節分為八個部分</a:t>
            </a:r>
          </a:p>
          <a:p>
            <a:r>
              <a:rPr lang="zh-TW" altLang="en-US" dirty="0" smtClean="0"/>
              <a:t>一至三為面臨的問題挑戰以及研究目的</a:t>
            </a:r>
          </a:p>
          <a:p>
            <a:r>
              <a:rPr lang="zh-TW" altLang="en-US" dirty="0" smtClean="0"/>
              <a:t>四至五張為理論與文獻</a:t>
            </a:r>
          </a:p>
          <a:p>
            <a:r>
              <a:rPr lang="zh-TW" altLang="en-US" dirty="0" smtClean="0"/>
              <a:t>再來就是模型的架構、驗證、分析，以及做最後結論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17443-4250-420B-9082-0AFA512F466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36979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調整後再次進行訓練，</a:t>
            </a:r>
            <a:r>
              <a:rPr lang="en-US" altLang="zh-TW" dirty="0" smtClean="0"/>
              <a:t>Lasso Linear</a:t>
            </a:r>
            <a:r>
              <a:rPr lang="zh-TW" altLang="en-US" dirty="0" smtClean="0"/>
              <a:t>、</a:t>
            </a:r>
            <a:r>
              <a:rPr lang="en-US" altLang="zh-TW" dirty="0" smtClean="0"/>
              <a:t>Random Forest </a:t>
            </a:r>
            <a:r>
              <a:rPr lang="zh-TW" altLang="en-US" dirty="0" smtClean="0"/>
              <a:t>在指標 </a:t>
            </a:r>
            <a:r>
              <a:rPr lang="en-US" altLang="zh-TW" dirty="0" smtClean="0"/>
              <a:t>MAE </a:t>
            </a:r>
            <a:r>
              <a:rPr lang="zh-TW" altLang="en-US" dirty="0" smtClean="0"/>
              <a:t>中都有降低的趨勢</a:t>
            </a:r>
          </a:p>
          <a:p>
            <a:r>
              <a:rPr lang="zh-TW" altLang="en-US" dirty="0" smtClean="0"/>
              <a:t>重新在重要參數因子，溫度上做資料型態調整，熱壓合溫度及熱壓合力量從 </a:t>
            </a:r>
            <a:r>
              <a:rPr lang="en-US" altLang="zh-TW" dirty="0" smtClean="0"/>
              <a:t>Numeric </a:t>
            </a:r>
            <a:r>
              <a:rPr lang="zh-TW" altLang="en-US" dirty="0" smtClean="0"/>
              <a:t>調整成 </a:t>
            </a:r>
            <a:r>
              <a:rPr lang="en-US" altLang="zh-TW" dirty="0" smtClean="0"/>
              <a:t>Class</a:t>
            </a:r>
          </a:p>
          <a:p>
            <a:r>
              <a:rPr lang="zh-TW" altLang="en-US" dirty="0" smtClean="0"/>
              <a:t>在本研究中，熱壓合溫度及熱壓合力量原始數據為連續型變數，然而熱壓合對平面度的改善效果並非線性變化，而是具有特定的影響區間</a:t>
            </a:r>
          </a:p>
          <a:p>
            <a:r>
              <a:rPr lang="zh-TW" altLang="en-US" dirty="0" smtClean="0"/>
              <a:t>因此將這兩項因子轉換，並去除重複性的資料，以更好的捕捉，其對結果變數的影響模式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17443-4250-420B-9082-0AFA512F466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750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訓練結果 </a:t>
            </a:r>
            <a:r>
              <a:rPr lang="en-US" altLang="zh-TW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Random Forest </a:t>
            </a:r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仍為最佳演算法，將用 </a:t>
            </a:r>
            <a:r>
              <a:rPr lang="en-US" altLang="zh-TW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Random Forest </a:t>
            </a:r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進行下一步優化以達指標及模型驗證</a:t>
            </a:r>
          </a:p>
          <a:p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回顧 </a:t>
            </a:r>
            <a:r>
              <a:rPr lang="en-US" altLang="zh-TW" sz="1800" dirty="0" err="1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Coplanarity</a:t>
            </a:r>
            <a:r>
              <a:rPr lang="en-US" altLang="zh-TW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生產履歷資訊，數據呈現偏態分佈，為避免，即大部分樣本的 </a:t>
            </a:r>
            <a:r>
              <a:rPr lang="en-US" altLang="zh-TW" sz="1800" dirty="0" err="1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Coplanarity</a:t>
            </a:r>
            <a:r>
              <a:rPr lang="en-US" altLang="zh-TW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值較低，但少數樣本的 </a:t>
            </a:r>
            <a:r>
              <a:rPr lang="en-US" altLang="zh-TW" sz="1800" dirty="0" err="1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Coplanarity</a:t>
            </a:r>
            <a:r>
              <a:rPr lang="en-US" altLang="zh-TW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值極高</a:t>
            </a:r>
          </a:p>
          <a:p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會偏離大多數樣本的典型水準，平均值可能落在沒有實際樣本的區域</a:t>
            </a:r>
          </a:p>
          <a:p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本研究將數據的代表值從平均值改為中位數，提高模型的泛化能力，使統計結果更具代表性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17443-4250-420B-9082-0AFA512F466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3234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此次模型驗證結果與目標 </a:t>
            </a:r>
            <a:r>
              <a:rPr lang="en-US" altLang="zh-TW" dirty="0" smtClean="0"/>
              <a:t>MAE </a:t>
            </a:r>
            <a:r>
              <a:rPr lang="zh-TW" altLang="en-US" dirty="0" smtClean="0"/>
              <a:t>差為 </a:t>
            </a:r>
            <a:r>
              <a:rPr lang="en-US" altLang="zh-TW" dirty="0" smtClean="0"/>
              <a:t>0.69</a:t>
            </a:r>
            <a:r>
              <a:rPr lang="zh-TW" altLang="en-US" dirty="0" smtClean="0"/>
              <a:t>，合格件數百分比 </a:t>
            </a:r>
            <a:r>
              <a:rPr lang="en-US" altLang="zh-TW" dirty="0" smtClean="0"/>
              <a:t>Accuracy </a:t>
            </a:r>
            <a:r>
              <a:rPr lang="zh-TW" altLang="en-US" dirty="0" smtClean="0"/>
              <a:t>為 </a:t>
            </a:r>
            <a:r>
              <a:rPr lang="en-US" altLang="zh-TW" dirty="0" smtClean="0"/>
              <a:t>57%</a:t>
            </a:r>
            <a:r>
              <a:rPr lang="zh-TW" altLang="en-US" dirty="0" smtClean="0"/>
              <a:t>，調整超參數以達 </a:t>
            </a:r>
            <a:r>
              <a:rPr lang="en-US" altLang="zh-TW" dirty="0" smtClean="0"/>
              <a:t>KPI </a:t>
            </a:r>
            <a:r>
              <a:rPr lang="zh-TW" altLang="en-US" dirty="0" smtClean="0"/>
              <a:t>指標</a:t>
            </a:r>
          </a:p>
          <a:p>
            <a:r>
              <a:rPr lang="zh-TW" altLang="en-US" dirty="0" smtClean="0"/>
              <a:t>估算器數量，模型將進行 </a:t>
            </a:r>
            <a:r>
              <a:rPr lang="en-US" altLang="zh-TW" dirty="0" smtClean="0"/>
              <a:t>100 </a:t>
            </a:r>
            <a:r>
              <a:rPr lang="zh-TW" altLang="en-US" dirty="0" smtClean="0"/>
              <a:t>及 </a:t>
            </a:r>
            <a:r>
              <a:rPr lang="en-US" altLang="zh-TW" dirty="0" smtClean="0"/>
              <a:t>200 </a:t>
            </a:r>
            <a:r>
              <a:rPr lang="zh-TW" altLang="en-US" dirty="0" smtClean="0"/>
              <a:t>次迭代</a:t>
            </a:r>
          </a:p>
          <a:p>
            <a:r>
              <a:rPr lang="zh-TW" altLang="en-US" dirty="0" smtClean="0"/>
              <a:t>最大深度則為 </a:t>
            </a:r>
            <a:r>
              <a:rPr lang="en-US" altLang="zh-TW" dirty="0" smtClean="0"/>
              <a:t>30</a:t>
            </a:r>
            <a:r>
              <a:rPr lang="zh-TW" altLang="en-US" dirty="0" smtClean="0"/>
              <a:t>、</a:t>
            </a:r>
            <a:r>
              <a:rPr lang="en-US" altLang="zh-TW" dirty="0" smtClean="0"/>
              <a:t>20</a:t>
            </a:r>
          </a:p>
          <a:p>
            <a:r>
              <a:rPr lang="zh-TW" altLang="en-US" dirty="0" smtClean="0"/>
              <a:t>學習率則是 </a:t>
            </a:r>
            <a:r>
              <a:rPr lang="en-US" altLang="zh-TW" dirty="0" smtClean="0"/>
              <a:t>0.1 </a:t>
            </a:r>
            <a:r>
              <a:rPr lang="zh-TW" altLang="en-US" dirty="0" smtClean="0"/>
              <a:t>常用的中等值，進行參數調優</a:t>
            </a:r>
          </a:p>
          <a:p>
            <a:r>
              <a:rPr lang="zh-TW" altLang="en-US" dirty="0" smtClean="0"/>
              <a:t>結果顯示，第一行設定能有效降低 </a:t>
            </a:r>
            <a:r>
              <a:rPr lang="en-US" altLang="zh-TW" dirty="0" smtClean="0"/>
              <a:t>MAE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17443-4250-420B-9082-0AFA512F466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197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實驗最終驗證結果 </a:t>
            </a:r>
            <a:r>
              <a:rPr lang="en-US" altLang="zh-TW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MAE </a:t>
            </a:r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 </a:t>
            </a:r>
            <a:r>
              <a:rPr lang="en-US" altLang="zh-TW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13.06</a:t>
            </a:r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en-US" altLang="zh-TW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Accuracy </a:t>
            </a:r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結果為 </a:t>
            </a:r>
            <a:r>
              <a:rPr lang="en-US" altLang="zh-TW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71%</a:t>
            </a:r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，與設置的 </a:t>
            </a:r>
            <a:r>
              <a:rPr lang="en-US" altLang="zh-TW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KPI </a:t>
            </a:r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指標 </a:t>
            </a:r>
            <a:r>
              <a:rPr lang="en-US" altLang="zh-TW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60% </a:t>
            </a:r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多提升 </a:t>
            </a:r>
            <a:r>
              <a:rPr lang="en-US" altLang="zh-TW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11%</a:t>
            </a:r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，已達此研究目標</a:t>
            </a:r>
          </a:p>
          <a:p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相較傳統人工經驗與實驗室測試方式，即經多次預測仍有過大誤差</a:t>
            </a:r>
          </a:p>
          <a:p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本研究透過模型導入，訓練資料，經樣本數調整，樣本區間分類、特徵因子 </a:t>
            </a:r>
            <a:r>
              <a:rPr lang="en-US" altLang="zh-TW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Format </a:t>
            </a:r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轉換、以及超參數設定</a:t>
            </a:r>
          </a:p>
          <a:p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 </a:t>
            </a:r>
            <a:r>
              <a:rPr lang="en-US" altLang="zh-TW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AI </a:t>
            </a:r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模型導入，此方法可證實其在高變異製程條件下，具備更強的非線性關聯，捕捉能力與預測穩定性</a:t>
            </a:r>
          </a:p>
          <a:p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不僅有效降低平面度預測誤差，更提升製程品質良率與效率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17443-4250-420B-9082-0AFA512F466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454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為實際驗證，透過導入機器學習模型，進行平面度預測的可行性與準確度，將選用三個產品，在不同產品結構下進行模型測試</a:t>
            </a:r>
          </a:p>
          <a:p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從最終實際結果來看，三種不同 </a:t>
            </a:r>
            <a:r>
              <a:rPr lang="en-US" altLang="zh-TW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Device</a:t>
            </a:r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，模型分別達成了 </a:t>
            </a:r>
            <a:r>
              <a:rPr lang="en-US" altLang="zh-TW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MAE </a:t>
            </a:r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 </a:t>
            </a:r>
            <a:r>
              <a:rPr lang="en-US" altLang="zh-TW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13.11</a:t>
            </a:r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12.27</a:t>
            </a:r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12.68 um</a:t>
            </a:r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，整體皆優於客戶所要求之最大允收誤差 </a:t>
            </a:r>
            <a:r>
              <a:rPr lang="en-US" altLang="zh-TW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15μm </a:t>
            </a:r>
            <a:r>
              <a:rPr lang="zh-TW" altLang="en-US" sz="1800" dirty="0" smtClean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的標準</a:t>
            </a:r>
            <a:endParaRPr lang="zh-TW" altLang="en-US" sz="18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17443-4250-420B-9082-0AFA512F466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33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最後是本研究結論</a:t>
            </a:r>
          </a:p>
          <a:p>
            <a:r>
              <a:rPr lang="zh-TW" altLang="en-US" dirty="0" smtClean="0"/>
              <a:t>針對半導體關鍵指標平面度，導入機器學習技術進行預測模型的建構與比較</a:t>
            </a:r>
          </a:p>
          <a:p>
            <a:r>
              <a:rPr lang="zh-TW" altLang="en-US" dirty="0" smtClean="0"/>
              <a:t>由於傳統實驗設計，在處理多變數與非線性關係上具有限制，因此選用四種監督式學習方法，來提升預測精度與模型穩定性</a:t>
            </a:r>
          </a:p>
          <a:p>
            <a:r>
              <a:rPr lang="zh-TW" altLang="en-US" dirty="0" smtClean="0"/>
              <a:t>結果顯示，集成式演算法中的 </a:t>
            </a:r>
            <a:r>
              <a:rPr lang="en-US" altLang="zh-TW" dirty="0" smtClean="0"/>
              <a:t>Random Forest </a:t>
            </a:r>
            <a:r>
              <a:rPr lang="zh-TW" altLang="en-US" dirty="0" smtClean="0"/>
              <a:t>表現最為穩定，準確率上優於其他模型</a:t>
            </a:r>
          </a:p>
          <a:p>
            <a:r>
              <a:rPr lang="zh-TW" altLang="en-US" dirty="0" smtClean="0"/>
              <a:t>透過資料處理方式的優化，以及使用 </a:t>
            </a:r>
            <a:r>
              <a:rPr lang="en-US" altLang="zh-TW" dirty="0" smtClean="0"/>
              <a:t>One-hot encoding </a:t>
            </a:r>
            <a:r>
              <a:rPr lang="zh-TW" altLang="en-US" dirty="0" smtClean="0"/>
              <a:t>對類別變數進行編碼，使模型的泛化能力明顯提升</a:t>
            </a:r>
          </a:p>
          <a:p>
            <a:r>
              <a:rPr lang="zh-TW" altLang="en-US" dirty="0" smtClean="0"/>
              <a:t>整體而言，本研究證實機器學習可有效應用於平面度預測，相較傳統方法更具彈性與效率，也為未來智慧製造與製程決策提供可行性依據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17443-4250-420B-9082-0AFA512F466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07526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以上，為本論文報告，感謝各位教授評審的聆聽，謝謝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17443-4250-420B-9082-0AFA512F466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7341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研究動機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在半導體後段封裝過程中，外界溫度變化，會產生熱漲冷縮的現象，與熱膨脹係數密切相關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晶片與基板之間因多種因素，常藉由形狀改變來釋放這些內力，導致產品產生 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Coplanarity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fail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，進而影響後續上板成功率和出貨時間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而製程重工每年就佔了所有的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6.8%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，易導致後續嚴重的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yield loss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現行符合客戶，預測誤差值規格需小於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15um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，然而使用傳統方式，多次預測的結果仍有過大誤差可能，在非指定產品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NPI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導入時僅有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11%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符合規格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本研究探討，如何運用模型的導入來提高準確率，達到符合的規格，為製程減少成本及時間，提供可靠性的預測結果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17443-4250-420B-9082-0AFA512F466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933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製程概述與平面度定義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製程概述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半導體製程是將基礎材料轉換為具有特定功能的電子元件過程，整體流程可分為前段製程、後段製程與封裝測試等階段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首先是晶圓的準備，晶圓表面製作元件結構，通常會進行多次迭代，以實現最終的設計要求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到中後段製程，則負責金屬互連與訊號通路的建立，最終進入封裝階段完成電性連接與保護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隨著半導體技術的進步，微型化和高密度集成電路，每一製程步驟的精度要求變得越來越高，這樣的變化對平面度控制，有了更高的挑戰</a:t>
            </a:r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17443-4250-420B-9082-0AFA512F466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3422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平面度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平面度是指半導體製程中，晶片或封裝元件表面與理想平面之間的偏差，通常以表面高度差來衡量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錫球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solder ball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的高度一致性，即成為評估平面度的主要依據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17443-4250-420B-9082-0AFA512F466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505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Solder ball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底部位置作為量測對象，並透過建立參考平面進行分析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LMS plane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是通過所有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Solder ball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底部，擬合出來的最佳趨勢面，代表整體排列的平均平面</a:t>
            </a: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再將該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LMS plane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向下平移至最低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Solder ball 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底部對齊，形成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plane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，作為量測基準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17443-4250-420B-9082-0AFA512F466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03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Highest solder ball 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 </a:t>
            </a:r>
            <a:r>
              <a:rPr lang="en-US" altLang="zh-TW" dirty="0"/>
              <a:t>Global plane</a:t>
            </a:r>
            <a:r>
              <a:rPr lang="zh-TW" altLang="en-US" dirty="0"/>
              <a:t> 的偏差就是 </a:t>
            </a:r>
            <a:r>
              <a:rPr lang="en-US" altLang="zh-TW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Coplanarity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17443-4250-420B-9082-0AFA512F466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913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dirty="0" smtClean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這種偏差可能來自於多種原因，材料熱膨脹係數不匹配、應力分布不均及壓力變異，使錫球高度產生落差，進而造成焊接點接觸不良</a:t>
            </a:r>
          </a:p>
          <a:p>
            <a:r>
              <a:rPr lang="zh-TW" altLang="en-US" sz="1800" dirty="0" smtClean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若平面度超出規格，可能導致冷焊、虛焊或電性開路等問題，最終導致焊接失效及產品退貨，對產品品質與客戶滿意度造成嚴重影響</a:t>
            </a:r>
          </a:p>
          <a:p>
            <a:r>
              <a:rPr lang="zh-TW" altLang="en-US" sz="1800" dirty="0" smtClean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傳統的平面度預測方法，主要依賴過往人工經驗與實驗室測試來進行預測，根據結構、材料和製程參數因子做預測方法的基礎分析</a:t>
            </a:r>
          </a:p>
          <a:p>
            <a:r>
              <a:rPr lang="zh-TW" altLang="en-US" sz="1800" dirty="0" smtClean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簡單製程或已知條件下，人工經驗可在傳統預測方法中扮演著關鍵角色，當製程條件較為相似時，過往的經驗可以幫助工程師快速估算</a:t>
            </a:r>
          </a:p>
          <a:p>
            <a:r>
              <a:rPr lang="zh-TW" altLang="en-US" sz="1800" dirty="0" smtClean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然而，當出現新產品的設計、材料或製程條件發生變化時，僅依賴人工經驗常常無法提供精確的預測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17443-4250-420B-9082-0AFA512F466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7833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接下來為本研究的研究架構說明，本研究共分為數個階段，從問題定義到模型導入與驗證</a:t>
            </a:r>
          </a:p>
          <a:p>
            <a:r>
              <a:rPr lang="zh-TW" altLang="en-US" dirty="0" smtClean="0"/>
              <a:t>首先是針對此研究研讀並摘要相關文獻及理論，作為後續方法設計的基礎</a:t>
            </a:r>
          </a:p>
          <a:p>
            <a:r>
              <a:rPr lang="zh-TW" altLang="en-US" dirty="0" smtClean="0"/>
              <a:t>接著進行 </a:t>
            </a:r>
            <a:r>
              <a:rPr lang="en-US" altLang="zh-TW" dirty="0" smtClean="0"/>
              <a:t>NPI </a:t>
            </a:r>
            <a:r>
              <a:rPr lang="zh-TW" altLang="en-US" dirty="0" smtClean="0"/>
              <a:t>平面度預測現況分析，確認其關鍵因素</a:t>
            </a:r>
          </a:p>
          <a:p>
            <a:r>
              <a:rPr lang="zh-TW" altLang="en-US" dirty="0" smtClean="0"/>
              <a:t>第三階段是特徵因子的訂定，篩選出影響平面度的因素作為模型輸入變數</a:t>
            </a:r>
          </a:p>
          <a:p>
            <a:r>
              <a:rPr lang="zh-TW" altLang="en-US" dirty="0" smtClean="0"/>
              <a:t>接下來進入研究方法設計，規劃整體的實驗步驟與模型建構方式</a:t>
            </a:r>
          </a:p>
          <a:p>
            <a:r>
              <a:rPr lang="zh-TW" altLang="en-US" dirty="0" smtClean="0"/>
              <a:t>再來是模型設計與執行階段，並以固定的資料切分方式進行模型評估與驗證</a:t>
            </a:r>
          </a:p>
          <a:p>
            <a:r>
              <a:rPr lang="zh-TW" altLang="en-US" dirty="0" smtClean="0"/>
              <a:t>最後進入研究結論與討論，總結本研究的實證成果與應用價值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917443-4250-420B-9082-0AFA512F466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041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A9DD5-9D46-4212-8CD1-4063C68273A0}" type="datetimeFigureOut">
              <a:rPr lang="zh-TW" altLang="en-US" smtClean="0"/>
              <a:t>2025/7/24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3643-38B1-4426-A391-CC2B5BA394E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234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A9DD5-9D46-4212-8CD1-4063C68273A0}" type="datetimeFigureOut">
              <a:rPr lang="zh-TW" altLang="en-US" smtClean="0"/>
              <a:t>2025/7/24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3643-38B1-4426-A391-CC2B5BA394E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353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A9DD5-9D46-4212-8CD1-4063C68273A0}" type="datetimeFigureOut">
              <a:rPr lang="zh-TW" altLang="en-US" smtClean="0"/>
              <a:t>2025/7/24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3643-38B1-4426-A391-CC2B5BA394E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27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A9DD5-9D46-4212-8CD1-4063C68273A0}" type="datetimeFigureOut">
              <a:rPr lang="zh-TW" altLang="en-US" smtClean="0"/>
              <a:t>2025/7/24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3643-38B1-4426-A391-CC2B5BA394E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508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A9DD5-9D46-4212-8CD1-4063C68273A0}" type="datetimeFigureOut">
              <a:rPr lang="zh-TW" altLang="en-US" smtClean="0"/>
              <a:t>2025/7/24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3643-38B1-4426-A391-CC2B5BA394E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45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A9DD5-9D46-4212-8CD1-4063C68273A0}" type="datetimeFigureOut">
              <a:rPr lang="zh-TW" altLang="en-US" smtClean="0"/>
              <a:t>2025/7/24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3643-38B1-4426-A391-CC2B5BA394E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556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A9DD5-9D46-4212-8CD1-4063C68273A0}" type="datetimeFigureOut">
              <a:rPr lang="zh-TW" altLang="en-US" smtClean="0"/>
              <a:t>2025/7/24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3643-38B1-4426-A391-CC2B5BA394E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05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A9DD5-9D46-4212-8CD1-4063C68273A0}" type="datetimeFigureOut">
              <a:rPr lang="zh-TW" altLang="en-US" smtClean="0"/>
              <a:t>2025/7/24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3643-38B1-4426-A391-CC2B5BA394E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23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A9DD5-9D46-4212-8CD1-4063C68273A0}" type="datetimeFigureOut">
              <a:rPr lang="zh-TW" altLang="en-US" smtClean="0"/>
              <a:t>2025/7/24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3643-38B1-4426-A391-CC2B5BA394E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0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A9DD5-9D46-4212-8CD1-4063C68273A0}" type="datetimeFigureOut">
              <a:rPr lang="zh-TW" altLang="en-US" smtClean="0"/>
              <a:t>2025/7/24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3643-38B1-4426-A391-CC2B5BA394E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63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A9DD5-9D46-4212-8CD1-4063C68273A0}" type="datetimeFigureOut">
              <a:rPr lang="zh-TW" altLang="en-US" smtClean="0"/>
              <a:t>2025/7/24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3643-38B1-4426-A391-CC2B5BA394E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80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A9DD5-9D46-4212-8CD1-4063C68273A0}" type="datetimeFigureOut">
              <a:rPr lang="zh-TW" altLang="en-US" smtClean="0"/>
              <a:t>2025/7/24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E3643-38B1-4426-A391-CC2B5BA394E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764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043332" y="6308521"/>
            <a:ext cx="2206305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圓角矩形 25"/>
          <p:cNvSpPr/>
          <p:nvPr/>
        </p:nvSpPr>
        <p:spPr>
          <a:xfrm rot="2700000">
            <a:off x="9549405" y="565519"/>
            <a:ext cx="2160000" cy="2160000"/>
          </a:xfrm>
          <a:prstGeom prst="roundRect">
            <a:avLst>
              <a:gd name="adj" fmla="val 11341"/>
            </a:avLst>
          </a:prstGeom>
          <a:blipFill dpi="0" rotWithShape="0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角矩形 26"/>
          <p:cNvSpPr/>
          <p:nvPr/>
        </p:nvSpPr>
        <p:spPr>
          <a:xfrm rot="2700000">
            <a:off x="7232059" y="-622515"/>
            <a:ext cx="2160000" cy="2160000"/>
          </a:xfrm>
          <a:prstGeom prst="roundRect">
            <a:avLst>
              <a:gd name="adj" fmla="val 1134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圓角矩形 27"/>
          <p:cNvSpPr/>
          <p:nvPr/>
        </p:nvSpPr>
        <p:spPr>
          <a:xfrm rot="2700000">
            <a:off x="7805941" y="2337186"/>
            <a:ext cx="2160000" cy="2160000"/>
          </a:xfrm>
          <a:prstGeom prst="roundRect">
            <a:avLst>
              <a:gd name="adj" fmla="val 1134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圓角矩形 30"/>
          <p:cNvSpPr/>
          <p:nvPr/>
        </p:nvSpPr>
        <p:spPr>
          <a:xfrm rot="2700000">
            <a:off x="10223579" y="3525220"/>
            <a:ext cx="2160000" cy="2160000"/>
          </a:xfrm>
          <a:prstGeom prst="roundRect">
            <a:avLst>
              <a:gd name="adj" fmla="val 1134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51877" y="3088980"/>
            <a:ext cx="96936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3600" b="1" dirty="0"/>
              <a:t>半導體新產品平面度預測能力提升 </a:t>
            </a:r>
            <a:r>
              <a:rPr lang="zh-TW" altLang="en-US" sz="3600" b="1" dirty="0">
                <a:solidFill>
                  <a:schemeClr val="bg1"/>
                </a:solidFill>
              </a:rPr>
              <a:t>之模型導入</a:t>
            </a:r>
          </a:p>
        </p:txBody>
      </p:sp>
      <p:sp>
        <p:nvSpPr>
          <p:cNvPr id="36" name="矩形 35"/>
          <p:cNvSpPr/>
          <p:nvPr/>
        </p:nvSpPr>
        <p:spPr>
          <a:xfrm>
            <a:off x="687583" y="1956406"/>
            <a:ext cx="5729389" cy="11310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TW" sz="2000" b="1" dirty="0">
                <a:solidFill>
                  <a:schemeClr val="bg1">
                    <a:lumMod val="75000"/>
                  </a:schemeClr>
                </a:solidFill>
              </a:rPr>
              <a:t>Model Introduction to Improve </a:t>
            </a:r>
          </a:p>
          <a:p>
            <a:pPr>
              <a:lnSpc>
                <a:spcPts val="2700"/>
              </a:lnSpc>
            </a:pPr>
            <a:r>
              <a:rPr lang="en-US" altLang="zh-TW" sz="2000" b="1" dirty="0">
                <a:solidFill>
                  <a:schemeClr val="bg1">
                    <a:lumMod val="75000"/>
                  </a:schemeClr>
                </a:solidFill>
              </a:rPr>
              <a:t>the Coplanarity</a:t>
            </a:r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TW" sz="2000" b="1" dirty="0">
                <a:solidFill>
                  <a:schemeClr val="bg1">
                    <a:lumMod val="75000"/>
                  </a:schemeClr>
                </a:solidFill>
              </a:rPr>
              <a:t>Prediction </a:t>
            </a:r>
          </a:p>
          <a:p>
            <a:pPr>
              <a:lnSpc>
                <a:spcPts val="2700"/>
              </a:lnSpc>
            </a:pPr>
            <a:r>
              <a:rPr lang="en-US" altLang="zh-TW" sz="2000" b="1" dirty="0">
                <a:solidFill>
                  <a:schemeClr val="bg1">
                    <a:lumMod val="75000"/>
                  </a:schemeClr>
                </a:solidFill>
              </a:rPr>
              <a:t>Capability of New Semiconductor Products</a:t>
            </a:r>
          </a:p>
        </p:txBody>
      </p:sp>
      <p:sp>
        <p:nvSpPr>
          <p:cNvPr id="37" name="圓角矩形 36"/>
          <p:cNvSpPr/>
          <p:nvPr/>
        </p:nvSpPr>
        <p:spPr>
          <a:xfrm>
            <a:off x="629174" y="5603846"/>
            <a:ext cx="1188000" cy="2880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683867" y="5563180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指導教授 </a:t>
            </a:r>
          </a:p>
        </p:txBody>
      </p:sp>
      <p:sp>
        <p:nvSpPr>
          <p:cNvPr id="39" name="圓角矩形 38"/>
          <p:cNvSpPr/>
          <p:nvPr/>
        </p:nvSpPr>
        <p:spPr>
          <a:xfrm>
            <a:off x="629174" y="6020521"/>
            <a:ext cx="1188000" cy="2880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683867" y="598824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學       生 </a:t>
            </a:r>
          </a:p>
        </p:txBody>
      </p:sp>
      <p:sp>
        <p:nvSpPr>
          <p:cNvPr id="41" name="矩形 40"/>
          <p:cNvSpPr/>
          <p:nvPr/>
        </p:nvSpPr>
        <p:spPr>
          <a:xfrm>
            <a:off x="1817174" y="5563180"/>
            <a:ext cx="2861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施明昌 </a:t>
            </a:r>
            <a:r>
              <a:rPr lang="zh-TW" altLang="en-US" b="1" dirty="0" smtClean="0"/>
              <a:t>博士、吳東穎 博士</a:t>
            </a:r>
            <a:endParaRPr lang="zh-TW" altLang="en-US" b="1" dirty="0"/>
          </a:p>
        </p:txBody>
      </p:sp>
      <p:sp>
        <p:nvSpPr>
          <p:cNvPr id="42" name="矩形 41"/>
          <p:cNvSpPr/>
          <p:nvPr/>
        </p:nvSpPr>
        <p:spPr>
          <a:xfrm>
            <a:off x="1817174" y="598973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陳筠霈</a:t>
            </a:r>
          </a:p>
        </p:txBody>
      </p:sp>
      <p:cxnSp>
        <p:nvCxnSpPr>
          <p:cNvPr id="44" name="直線接點 43"/>
          <p:cNvCxnSpPr/>
          <p:nvPr/>
        </p:nvCxnSpPr>
        <p:spPr>
          <a:xfrm>
            <a:off x="645848" y="2035945"/>
            <a:ext cx="0" cy="972000"/>
          </a:xfrm>
          <a:prstGeom prst="line">
            <a:avLst/>
          </a:prstGeom>
          <a:ln w="76200">
            <a:gradFill flip="none" rotWithShape="1">
              <a:gsLst>
                <a:gs pos="72287">
                  <a:srgbClr val="64769F"/>
                </a:gs>
                <a:gs pos="27000">
                  <a:srgbClr val="A0ACC8"/>
                </a:gs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01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515783" y="149117"/>
            <a:ext cx="2900442" cy="720000"/>
            <a:chOff x="-515783" y="149117"/>
            <a:chExt cx="2900442" cy="720000"/>
          </a:xfrm>
        </p:grpSpPr>
        <p:sp>
          <p:nvSpPr>
            <p:cNvPr id="3" name="文字方塊 2"/>
            <p:cNvSpPr txBox="1"/>
            <p:nvPr/>
          </p:nvSpPr>
          <p:spPr>
            <a:xfrm>
              <a:off x="353334" y="185951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基礎</a:t>
              </a:r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理論</a:t>
              </a:r>
            </a:p>
          </p:txBody>
        </p:sp>
        <p:sp>
          <p:nvSpPr>
            <p:cNvPr id="4" name="圓角矩形 3"/>
            <p:cNvSpPr/>
            <p:nvPr/>
          </p:nvSpPr>
          <p:spPr>
            <a:xfrm rot="2700000">
              <a:off x="-515783" y="149117"/>
              <a:ext cx="720000" cy="720000"/>
            </a:xfrm>
            <a:prstGeom prst="roundRect">
              <a:avLst>
                <a:gd name="adj" fmla="val 1134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" name="直線接點 4"/>
            <p:cNvCxnSpPr/>
            <p:nvPr/>
          </p:nvCxnSpPr>
          <p:spPr>
            <a:xfrm flipH="1">
              <a:off x="-61921" y="555446"/>
              <a:ext cx="276836" cy="27683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/>
          <p:cNvSpPr/>
          <p:nvPr/>
        </p:nvSpPr>
        <p:spPr>
          <a:xfrm>
            <a:off x="9043332" y="6308521"/>
            <a:ext cx="2206305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3334" y="926544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/>
              <a:t>實驗設計方法</a:t>
            </a:r>
            <a:r>
              <a:rPr lang="zh-TW" altLang="en-US" dirty="0"/>
              <a:t>的應用與挑戰</a:t>
            </a:r>
          </a:p>
        </p:txBody>
      </p:sp>
      <p:sp>
        <p:nvSpPr>
          <p:cNvPr id="9" name="矩形 8"/>
          <p:cNvSpPr/>
          <p:nvPr/>
        </p:nvSpPr>
        <p:spPr>
          <a:xfrm>
            <a:off x="353334" y="1271297"/>
            <a:ext cx="2681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bg1">
                    <a:lumMod val="65000"/>
                  </a:schemeClr>
                </a:solidFill>
              </a:rPr>
              <a:t>(Design of Experiments, DoE)</a:t>
            </a:r>
            <a:endParaRPr lang="zh-TW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https://www.sfi-minitab.com.tw/product/minitab/do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16" y="2039045"/>
            <a:ext cx="1800000" cy="119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sfi-minitab.com.tw/product/minitab/do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16" y="3358956"/>
            <a:ext cx="1800000" cy="119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16" y="4683420"/>
            <a:ext cx="1800000" cy="1196725"/>
          </a:xfrm>
          <a:prstGeom prst="rect">
            <a:avLst/>
          </a:prstGeom>
        </p:spPr>
      </p:pic>
      <p:cxnSp>
        <p:nvCxnSpPr>
          <p:cNvPr id="29" name="直線接點 28"/>
          <p:cNvCxnSpPr>
            <a:stCxn id="30" idx="4"/>
            <a:endCxn id="34" idx="0"/>
          </p:cNvCxnSpPr>
          <p:nvPr/>
        </p:nvCxnSpPr>
        <p:spPr>
          <a:xfrm>
            <a:off x="3115016" y="2462876"/>
            <a:ext cx="0" cy="2994578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流程圖: 接點 29"/>
          <p:cNvSpPr/>
          <p:nvPr/>
        </p:nvSpPr>
        <p:spPr>
          <a:xfrm>
            <a:off x="3061016" y="2354876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流程圖: 接點 30"/>
          <p:cNvSpPr/>
          <p:nvPr/>
        </p:nvSpPr>
        <p:spPr>
          <a:xfrm>
            <a:off x="3061016" y="3130520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流程圖: 接點 31"/>
          <p:cNvSpPr/>
          <p:nvPr/>
        </p:nvSpPr>
        <p:spPr>
          <a:xfrm>
            <a:off x="3061016" y="3906164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流程圖: 接點 32"/>
          <p:cNvSpPr/>
          <p:nvPr/>
        </p:nvSpPr>
        <p:spPr>
          <a:xfrm>
            <a:off x="3061016" y="4681808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流程圖: 接點 33"/>
          <p:cNvSpPr/>
          <p:nvPr/>
        </p:nvSpPr>
        <p:spPr>
          <a:xfrm>
            <a:off x="3061016" y="5457454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248513" y="2208824"/>
            <a:ext cx="1302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</a:rPr>
              <a:t>Describe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248513" y="2988178"/>
            <a:ext cx="10759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</a:rPr>
              <a:t>Design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248513" y="3767532"/>
            <a:ext cx="10647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</a:rPr>
              <a:t>Collect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248513" y="4546886"/>
            <a:ext cx="5084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</a:rPr>
              <a:t>Fit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248513" y="5326240"/>
            <a:ext cx="10938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</a:rPr>
              <a:t>Predict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2953721" y="2110040"/>
            <a:ext cx="1693580" cy="3697000"/>
          </a:xfrm>
          <a:prstGeom prst="roundRect">
            <a:avLst>
              <a:gd name="adj" fmla="val 9932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4866367" y="2254987"/>
            <a:ext cx="5616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Identify a dozen or more factors that might affect the response</a:t>
            </a:r>
            <a:endParaRPr lang="zh-TW" altLang="en-US" sz="1400" dirty="0"/>
          </a:p>
        </p:txBody>
      </p:sp>
      <p:sp>
        <p:nvSpPr>
          <p:cNvPr id="42" name="矩形 41"/>
          <p:cNvSpPr/>
          <p:nvPr/>
        </p:nvSpPr>
        <p:spPr>
          <a:xfrm>
            <a:off x="4866367" y="3030631"/>
            <a:ext cx="47697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Compute design for maximum information from runs</a:t>
            </a:r>
            <a:endParaRPr lang="zh-TW" altLang="en-US" sz="1400" dirty="0"/>
          </a:p>
        </p:txBody>
      </p:sp>
      <p:sp>
        <p:nvSpPr>
          <p:cNvPr id="43" name="矩形 42"/>
          <p:cNvSpPr/>
          <p:nvPr/>
        </p:nvSpPr>
        <p:spPr>
          <a:xfrm>
            <a:off x="4866367" y="3711287"/>
            <a:ext cx="28517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In order to set factors</a:t>
            </a:r>
          </a:p>
          <a:p>
            <a:r>
              <a:rPr lang="en-US" altLang="zh-TW" sz="1400" dirty="0"/>
              <a:t>Measure response for each run</a:t>
            </a:r>
            <a:endParaRPr lang="zh-TW" altLang="en-US" sz="1400" dirty="0"/>
          </a:p>
        </p:txBody>
      </p:sp>
      <p:sp>
        <p:nvSpPr>
          <p:cNvPr id="44" name="矩形 43"/>
          <p:cNvSpPr/>
          <p:nvPr/>
        </p:nvSpPr>
        <p:spPr>
          <a:xfrm>
            <a:off x="4866367" y="4593052"/>
            <a:ext cx="55281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Compute best fit of mathematical model to data from test run</a:t>
            </a:r>
            <a:endParaRPr lang="zh-TW" altLang="en-US" sz="1400" dirty="0"/>
          </a:p>
        </p:txBody>
      </p:sp>
      <p:sp>
        <p:nvSpPr>
          <p:cNvPr id="45" name="矩形 44"/>
          <p:cNvSpPr/>
          <p:nvPr/>
        </p:nvSpPr>
        <p:spPr>
          <a:xfrm>
            <a:off x="4866367" y="5259374"/>
            <a:ext cx="5079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/>
              <a:t>Use model to find best factor</a:t>
            </a:r>
          </a:p>
          <a:p>
            <a:r>
              <a:rPr lang="en-US" altLang="zh-TW" sz="1400" dirty="0"/>
              <a:t>Settings for on target responses and minimum variability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75017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文字方塊 104"/>
          <p:cNvSpPr txBox="1"/>
          <p:nvPr/>
        </p:nvSpPr>
        <p:spPr>
          <a:xfrm>
            <a:off x="483364" y="2032354"/>
            <a:ext cx="3240000" cy="27699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人工經驗</a:t>
            </a:r>
          </a:p>
        </p:txBody>
      </p:sp>
      <p:sp>
        <p:nvSpPr>
          <p:cNvPr id="106" name="文字方塊 105"/>
          <p:cNvSpPr txBox="1"/>
          <p:nvPr/>
        </p:nvSpPr>
        <p:spPr>
          <a:xfrm>
            <a:off x="4125100" y="2032354"/>
            <a:ext cx="3240000" cy="27699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</a:t>
            </a:r>
            <a:r>
              <a:rPr lang="zh-TW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預測</a:t>
            </a:r>
          </a:p>
        </p:txBody>
      </p:sp>
      <p:sp>
        <p:nvSpPr>
          <p:cNvPr id="107" name="文字方塊 106"/>
          <p:cNvSpPr txBox="1"/>
          <p:nvPr/>
        </p:nvSpPr>
        <p:spPr>
          <a:xfrm>
            <a:off x="4125100" y="2811824"/>
            <a:ext cx="3240000" cy="27699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關鍵因子數據</a:t>
            </a:r>
          </a:p>
        </p:txBody>
      </p:sp>
      <p:sp>
        <p:nvSpPr>
          <p:cNvPr id="108" name="文字方塊 107"/>
          <p:cNvSpPr txBox="1"/>
          <p:nvPr/>
        </p:nvSpPr>
        <p:spPr>
          <a:xfrm>
            <a:off x="483364" y="2811824"/>
            <a:ext cx="3240000" cy="27699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 </a:t>
            </a:r>
            <a:r>
              <a:rPr lang="zh-TW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實驗結果</a:t>
            </a:r>
          </a:p>
        </p:txBody>
      </p:sp>
      <p:cxnSp>
        <p:nvCxnSpPr>
          <p:cNvPr id="109" name="直線單箭頭接點 108"/>
          <p:cNvCxnSpPr>
            <a:stCxn id="105" idx="3"/>
            <a:endCxn id="106" idx="1"/>
          </p:cNvCxnSpPr>
          <p:nvPr/>
        </p:nvCxnSpPr>
        <p:spPr>
          <a:xfrm>
            <a:off x="3723364" y="2170854"/>
            <a:ext cx="401736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肘形接點 109"/>
          <p:cNvCxnSpPr>
            <a:stCxn id="106" idx="3"/>
            <a:endCxn id="107" idx="3"/>
          </p:cNvCxnSpPr>
          <p:nvPr/>
        </p:nvCxnSpPr>
        <p:spPr>
          <a:xfrm>
            <a:off x="7365100" y="2170854"/>
            <a:ext cx="12700" cy="779470"/>
          </a:xfrm>
          <a:prstGeom prst="bentConnector3">
            <a:avLst>
              <a:gd name="adj1" fmla="val 1800000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8" idx="3"/>
            <a:endCxn id="107" idx="1"/>
          </p:cNvCxnSpPr>
          <p:nvPr/>
        </p:nvCxnSpPr>
        <p:spPr>
          <a:xfrm>
            <a:off x="3723364" y="2950324"/>
            <a:ext cx="401736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9043332" y="6308521"/>
            <a:ext cx="2206305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377754" y="3146424"/>
            <a:ext cx="3320140" cy="96436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171450" indent="-171450">
              <a:lnSpc>
                <a:spcPts val="1700"/>
              </a:lnSpc>
              <a:buFont typeface="Arial" panose="020B0604020202020204" pitchFamily="34" charset="0"/>
              <a:buChar char="•"/>
            </a:pPr>
            <a:r>
              <a:rPr lang="zh-TW" altLang="en-US" sz="1100" dirty="0"/>
              <a:t>材料採購等待平均時間 </a:t>
            </a:r>
            <a:r>
              <a:rPr lang="en-US" altLang="zh-TW" sz="1100" dirty="0"/>
              <a:t>:</a:t>
            </a:r>
            <a:r>
              <a:rPr lang="zh-TW" altLang="en-US" sz="1100" dirty="0"/>
              <a:t> </a:t>
            </a:r>
            <a:r>
              <a:rPr lang="en-US" altLang="zh-TW" sz="1100" dirty="0"/>
              <a:t>3</a:t>
            </a:r>
            <a:r>
              <a:rPr lang="zh-TW" altLang="en-US" sz="1100" dirty="0"/>
              <a:t> </a:t>
            </a:r>
            <a:r>
              <a:rPr lang="en-US" altLang="zh-TW" sz="1100" dirty="0"/>
              <a:t>month</a:t>
            </a:r>
          </a:p>
          <a:p>
            <a:pPr marL="171450" indent="-171450">
              <a:lnSpc>
                <a:spcPts val="1700"/>
              </a:lnSpc>
              <a:buFont typeface="Arial" panose="020B0604020202020204" pitchFamily="34" charset="0"/>
              <a:buChar char="•"/>
            </a:pPr>
            <a:r>
              <a:rPr lang="zh-TW" altLang="en-US" sz="1100" dirty="0"/>
              <a:t>待 </a:t>
            </a:r>
            <a:r>
              <a:rPr lang="en-US" altLang="zh-TW" sz="1100" dirty="0"/>
              <a:t>DoE</a:t>
            </a:r>
            <a:r>
              <a:rPr lang="zh-TW" altLang="en-US" sz="1100" dirty="0"/>
              <a:t> 平均時間 </a:t>
            </a:r>
            <a:r>
              <a:rPr lang="en-US" altLang="zh-TW" sz="1100" dirty="0"/>
              <a:t>: 1 month</a:t>
            </a:r>
          </a:p>
          <a:p>
            <a:pPr marL="171450" indent="-171450">
              <a:lnSpc>
                <a:spcPts val="1700"/>
              </a:lnSpc>
              <a:buFont typeface="Arial" panose="020B0604020202020204" pitchFamily="34" charset="0"/>
              <a:buChar char="•"/>
            </a:pPr>
            <a:r>
              <a:rPr lang="zh-TW" altLang="en-US" sz="1100" dirty="0"/>
              <a:t>花費成本 </a:t>
            </a:r>
            <a:r>
              <a:rPr lang="en-US" altLang="zh-TW" sz="1100" dirty="0"/>
              <a:t>: </a:t>
            </a:r>
            <a:r>
              <a:rPr lang="zh-TW" altLang="en-US" sz="1100" dirty="0"/>
              <a:t>依工程師經驗選擇材料</a:t>
            </a:r>
            <a:endParaRPr lang="en-US" altLang="zh-TW" sz="1100" dirty="0"/>
          </a:p>
          <a:p>
            <a:pPr marL="171450" indent="-171450">
              <a:lnSpc>
                <a:spcPts val="1700"/>
              </a:lnSpc>
              <a:buFont typeface="Arial" panose="020B0604020202020204" pitchFamily="34" charset="0"/>
              <a:buChar char="•"/>
            </a:pPr>
            <a:r>
              <a:rPr lang="zh-TW" altLang="en-US" sz="1100" dirty="0"/>
              <a:t>高度非線性或多重交互作用的情況處理能力有限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377754" y="2362232"/>
            <a:ext cx="2473754" cy="26994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zh-TW" altLang="en-US" sz="1100" dirty="0"/>
              <a:t>多次預測的結果仍有過大誤差可能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7786980" y="223893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chemeClr val="accent6">
                    <a:lumMod val="50000"/>
                  </a:schemeClr>
                </a:solidFill>
              </a:rPr>
              <a:t>複雜性</a:t>
            </a:r>
          </a:p>
        </p:txBody>
      </p:sp>
      <p:sp>
        <p:nvSpPr>
          <p:cNvPr id="49" name="文字方塊 48"/>
          <p:cNvSpPr txBox="1"/>
          <p:nvPr/>
        </p:nvSpPr>
        <p:spPr>
          <a:xfrm>
            <a:off x="8733639" y="223875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chemeClr val="accent6">
                    <a:lumMod val="50000"/>
                  </a:schemeClr>
                </a:solidFill>
              </a:rPr>
              <a:t>多樣化</a:t>
            </a:r>
          </a:p>
        </p:txBody>
      </p:sp>
      <p:sp>
        <p:nvSpPr>
          <p:cNvPr id="50" name="文字方塊 49"/>
          <p:cNvSpPr txBox="1"/>
          <p:nvPr/>
        </p:nvSpPr>
        <p:spPr>
          <a:xfrm>
            <a:off x="9740637" y="23769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50000"/>
                  </a:schemeClr>
                </a:solidFill>
              </a:rPr>
              <a:t>誤差值</a:t>
            </a:r>
          </a:p>
        </p:txBody>
      </p:sp>
      <p:sp>
        <p:nvSpPr>
          <p:cNvPr id="51" name="文字方塊 50"/>
          <p:cNvSpPr txBox="1"/>
          <p:nvPr/>
        </p:nvSpPr>
        <p:spPr>
          <a:xfrm>
            <a:off x="10937191" y="23769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6">
                    <a:lumMod val="50000"/>
                  </a:schemeClr>
                </a:solidFill>
              </a:rPr>
              <a:t>精準度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7786980" y="264931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chemeClr val="accent6">
                    <a:lumMod val="50000"/>
                  </a:schemeClr>
                </a:solidFill>
              </a:rPr>
              <a:t>總成本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8733638" y="264498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chemeClr val="accent6">
                    <a:lumMod val="50000"/>
                  </a:schemeClr>
                </a:solidFill>
              </a:rPr>
              <a:t>總時間</a:t>
            </a:r>
          </a:p>
        </p:txBody>
      </p:sp>
      <p:cxnSp>
        <p:nvCxnSpPr>
          <p:cNvPr id="56" name="直線單箭頭接點 55"/>
          <p:cNvCxnSpPr/>
          <p:nvPr/>
        </p:nvCxnSpPr>
        <p:spPr>
          <a:xfrm flipV="1">
            <a:off x="8518178" y="2698164"/>
            <a:ext cx="0" cy="18000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 flipV="1">
            <a:off x="9459216" y="2698164"/>
            <a:ext cx="0" cy="18000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flipV="1">
            <a:off x="9459216" y="2290585"/>
            <a:ext cx="0" cy="180000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V="1">
            <a:off x="10634578" y="2410396"/>
            <a:ext cx="0" cy="25200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rot="10800000" flipV="1">
            <a:off x="11814297" y="2410396"/>
            <a:ext cx="0" cy="25200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353334" y="987880"/>
            <a:ext cx="3557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Prediction method</a:t>
            </a:r>
            <a:endParaRPr lang="zh-TW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53334" y="1500665"/>
            <a:ext cx="3066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/>
              <a:t>產品結構 </a:t>
            </a:r>
            <a:r>
              <a:rPr lang="en-US" altLang="zh-TW" sz="1600" dirty="0"/>
              <a:t>/</a:t>
            </a:r>
            <a:r>
              <a:rPr lang="zh-TW" altLang="en-US" sz="1600" dirty="0"/>
              <a:t> 材料特徵 </a:t>
            </a:r>
            <a:r>
              <a:rPr lang="en-US" altLang="zh-TW" sz="1600" dirty="0"/>
              <a:t>/</a:t>
            </a:r>
            <a:r>
              <a:rPr lang="zh-TW" altLang="en-US" sz="1600" dirty="0"/>
              <a:t> 參數設定</a:t>
            </a:r>
          </a:p>
        </p:txBody>
      </p:sp>
      <p:pic>
        <p:nvPicPr>
          <p:cNvPr id="89" name="圖片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384" y="4267660"/>
            <a:ext cx="952500" cy="952500"/>
          </a:xfrm>
          <a:prstGeom prst="rect">
            <a:avLst/>
          </a:prstGeom>
        </p:spPr>
      </p:pic>
      <p:sp>
        <p:nvSpPr>
          <p:cNvPr id="92" name="矩形 91"/>
          <p:cNvSpPr/>
          <p:nvPr/>
        </p:nvSpPr>
        <p:spPr>
          <a:xfrm>
            <a:off x="353334" y="4482300"/>
            <a:ext cx="26364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Improve in AI</a:t>
            </a:r>
            <a:endParaRPr lang="zh-TW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483364" y="5220160"/>
            <a:ext cx="2520000" cy="276999"/>
          </a:xfrm>
          <a:prstGeom prst="rect">
            <a:avLst/>
          </a:prstGeom>
          <a:solidFill>
            <a:srgbClr val="3A6E78"/>
          </a:solidFill>
          <a:ln w="19050">
            <a:solidFill>
              <a:srgbClr val="3A6E78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選定因子</a:t>
            </a:r>
          </a:p>
        </p:txBody>
      </p:sp>
      <p:sp>
        <p:nvSpPr>
          <p:cNvPr id="94" name="文字方塊 93"/>
          <p:cNvSpPr txBox="1"/>
          <p:nvPr/>
        </p:nvSpPr>
        <p:spPr>
          <a:xfrm>
            <a:off x="3409181" y="5220160"/>
            <a:ext cx="2520000" cy="276999"/>
          </a:xfrm>
          <a:prstGeom prst="rect">
            <a:avLst/>
          </a:prstGeom>
          <a:solidFill>
            <a:srgbClr val="3A6E78"/>
          </a:solidFill>
          <a:ln w="19050">
            <a:solidFill>
              <a:srgbClr val="3A6E78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訓練及驗證資料集</a:t>
            </a:r>
          </a:p>
        </p:txBody>
      </p:sp>
      <p:sp>
        <p:nvSpPr>
          <p:cNvPr id="95" name="文字方塊 94"/>
          <p:cNvSpPr txBox="1"/>
          <p:nvPr/>
        </p:nvSpPr>
        <p:spPr>
          <a:xfrm>
            <a:off x="6334998" y="5220159"/>
            <a:ext cx="2520000" cy="276999"/>
          </a:xfrm>
          <a:prstGeom prst="rect">
            <a:avLst/>
          </a:prstGeom>
          <a:solidFill>
            <a:srgbClr val="3A6E78"/>
          </a:solidFill>
          <a:ln w="19050">
            <a:solidFill>
              <a:srgbClr val="3A6E78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模型建立</a:t>
            </a:r>
          </a:p>
        </p:txBody>
      </p:sp>
      <p:sp>
        <p:nvSpPr>
          <p:cNvPr id="96" name="文字方塊 95"/>
          <p:cNvSpPr txBox="1"/>
          <p:nvPr/>
        </p:nvSpPr>
        <p:spPr>
          <a:xfrm>
            <a:off x="9260815" y="5220158"/>
            <a:ext cx="2520000" cy="276999"/>
          </a:xfrm>
          <a:prstGeom prst="rect">
            <a:avLst/>
          </a:prstGeom>
          <a:solidFill>
            <a:srgbClr val="3A6E78"/>
          </a:solidFill>
          <a:ln w="19050">
            <a:solidFill>
              <a:srgbClr val="3A6E78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實驗分析驗證</a:t>
            </a:r>
          </a:p>
        </p:txBody>
      </p:sp>
      <p:cxnSp>
        <p:nvCxnSpPr>
          <p:cNvPr id="97" name="直線單箭頭接點 96"/>
          <p:cNvCxnSpPr>
            <a:stCxn id="93" idx="3"/>
            <a:endCxn id="94" idx="1"/>
          </p:cNvCxnSpPr>
          <p:nvPr/>
        </p:nvCxnSpPr>
        <p:spPr>
          <a:xfrm>
            <a:off x="3003364" y="5358660"/>
            <a:ext cx="405817" cy="0"/>
          </a:xfrm>
          <a:prstGeom prst="straightConnector1">
            <a:avLst/>
          </a:prstGeom>
          <a:ln w="19050">
            <a:solidFill>
              <a:srgbClr val="3A6E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>
            <a:stCxn id="95" idx="3"/>
            <a:endCxn id="96" idx="1"/>
          </p:cNvCxnSpPr>
          <p:nvPr/>
        </p:nvCxnSpPr>
        <p:spPr>
          <a:xfrm flipV="1">
            <a:off x="8854998" y="5358658"/>
            <a:ext cx="405817" cy="1"/>
          </a:xfrm>
          <a:prstGeom prst="straightConnector1">
            <a:avLst/>
          </a:prstGeom>
          <a:ln w="19050">
            <a:solidFill>
              <a:srgbClr val="3A6E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8126963" y="4809598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35656D"/>
                </a:solidFill>
              </a:rPr>
              <a:t>生產效率、品質檢測、設計效率、預測模擬</a:t>
            </a:r>
          </a:p>
        </p:txBody>
      </p:sp>
      <p:cxnSp>
        <p:nvCxnSpPr>
          <p:cNvPr id="127" name="直線單箭頭接點 126"/>
          <p:cNvCxnSpPr/>
          <p:nvPr/>
        </p:nvCxnSpPr>
        <p:spPr>
          <a:xfrm flipV="1">
            <a:off x="11741264" y="4809598"/>
            <a:ext cx="0" cy="252000"/>
          </a:xfrm>
          <a:prstGeom prst="straightConnector1">
            <a:avLst/>
          </a:prstGeom>
          <a:ln w="38100">
            <a:solidFill>
              <a:srgbClr val="3565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94" idx="3"/>
            <a:endCxn id="95" idx="1"/>
          </p:cNvCxnSpPr>
          <p:nvPr/>
        </p:nvCxnSpPr>
        <p:spPr>
          <a:xfrm flipV="1">
            <a:off x="5929181" y="5358659"/>
            <a:ext cx="405817" cy="1"/>
          </a:xfrm>
          <a:prstGeom prst="straightConnector1">
            <a:avLst/>
          </a:prstGeom>
          <a:ln w="19050">
            <a:solidFill>
              <a:srgbClr val="3A6E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圖片 1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64" y="5591669"/>
            <a:ext cx="2520000" cy="8432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1" name="圖片 1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81" y="5587069"/>
            <a:ext cx="2520000" cy="8524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998" y="5589898"/>
            <a:ext cx="2520000" cy="8450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0815" y="5587069"/>
            <a:ext cx="2520000" cy="8478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132" name="群組 131"/>
          <p:cNvGrpSpPr/>
          <p:nvPr/>
        </p:nvGrpSpPr>
        <p:grpSpPr>
          <a:xfrm>
            <a:off x="-515783" y="149117"/>
            <a:ext cx="2900442" cy="720000"/>
            <a:chOff x="-515783" y="149117"/>
            <a:chExt cx="2900442" cy="720000"/>
          </a:xfrm>
        </p:grpSpPr>
        <p:sp>
          <p:nvSpPr>
            <p:cNvPr id="133" name="文字方塊 132"/>
            <p:cNvSpPr txBox="1"/>
            <p:nvPr/>
          </p:nvSpPr>
          <p:spPr>
            <a:xfrm>
              <a:off x="353334" y="185951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基礎</a:t>
              </a:r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理論</a:t>
              </a:r>
            </a:p>
          </p:txBody>
        </p:sp>
        <p:sp>
          <p:nvSpPr>
            <p:cNvPr id="134" name="圓角矩形 133"/>
            <p:cNvSpPr/>
            <p:nvPr/>
          </p:nvSpPr>
          <p:spPr>
            <a:xfrm rot="2700000">
              <a:off x="-515783" y="149117"/>
              <a:ext cx="720000" cy="720000"/>
            </a:xfrm>
            <a:prstGeom prst="roundRect">
              <a:avLst>
                <a:gd name="adj" fmla="val 1134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5" name="直線接點 134"/>
            <p:cNvCxnSpPr/>
            <p:nvPr/>
          </p:nvCxnSpPr>
          <p:spPr>
            <a:xfrm flipH="1">
              <a:off x="-61921" y="555446"/>
              <a:ext cx="276836" cy="27683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514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9043332" y="6308521"/>
            <a:ext cx="2206305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53334" y="926544"/>
            <a:ext cx="1840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AI</a:t>
            </a:r>
            <a:r>
              <a:rPr lang="zh-TW" altLang="en-US" sz="2400" b="1" dirty="0"/>
              <a:t> 與半導體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000" y="2389392"/>
            <a:ext cx="2700000" cy="2700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231520" y="35085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人工智慧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417287" y="350855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半導體產業</a:t>
            </a:r>
          </a:p>
        </p:txBody>
      </p:sp>
      <p:sp>
        <p:nvSpPr>
          <p:cNvPr id="8" name="流程圖: 接點 7"/>
          <p:cNvSpPr/>
          <p:nvPr/>
        </p:nvSpPr>
        <p:spPr>
          <a:xfrm>
            <a:off x="3953782" y="1605593"/>
            <a:ext cx="1080000" cy="1080000"/>
          </a:xfrm>
          <a:prstGeom prst="flowChartConnecto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流程圖: 接點 15"/>
          <p:cNvSpPr/>
          <p:nvPr/>
        </p:nvSpPr>
        <p:spPr>
          <a:xfrm>
            <a:off x="7156272" y="1605593"/>
            <a:ext cx="1080000" cy="1080000"/>
          </a:xfrm>
          <a:prstGeom prst="flowChartConnecto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流程圖: 接點 16"/>
          <p:cNvSpPr/>
          <p:nvPr/>
        </p:nvSpPr>
        <p:spPr>
          <a:xfrm>
            <a:off x="3953782" y="4607174"/>
            <a:ext cx="1080000" cy="1080000"/>
          </a:xfrm>
          <a:prstGeom prst="flowChartConnecto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流程圖: 接點 17"/>
          <p:cNvSpPr/>
          <p:nvPr/>
        </p:nvSpPr>
        <p:spPr>
          <a:xfrm>
            <a:off x="7156272" y="4607174"/>
            <a:ext cx="1080000" cy="1080000"/>
          </a:xfrm>
          <a:prstGeom prst="flowChartConnector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139947" y="179161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生產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效率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7219218" y="1791610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缺陷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漏檢率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4139947" y="479319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設計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周期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7347457" y="479319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預測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成本</a:t>
            </a:r>
          </a:p>
        </p:txBody>
      </p:sp>
      <p:sp>
        <p:nvSpPr>
          <p:cNvPr id="9" name="矩形 8"/>
          <p:cNvSpPr/>
          <p:nvPr/>
        </p:nvSpPr>
        <p:spPr>
          <a:xfrm>
            <a:off x="1638725" y="1960887"/>
            <a:ext cx="2315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提高約 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20%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 至 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30%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236271" y="1960887"/>
            <a:ext cx="1742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降至不到 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0.5%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875322" y="4962467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縮短 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20% 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至 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30%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236269" y="4962467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降低 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10% </a:t>
            </a:r>
            <a:r>
              <a:rPr lang="zh-TW" altLang="en-US" b="1" dirty="0">
                <a:solidFill>
                  <a:schemeClr val="accent1">
                    <a:lumMod val="75000"/>
                  </a:schemeClr>
                </a:solidFill>
              </a:rPr>
              <a:t>至 </a:t>
            </a:r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15%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-515783" y="149117"/>
            <a:ext cx="2900442" cy="720000"/>
            <a:chOff x="-515783" y="149117"/>
            <a:chExt cx="2900442" cy="720000"/>
          </a:xfrm>
        </p:grpSpPr>
        <p:sp>
          <p:nvSpPr>
            <p:cNvPr id="24" name="文字方塊 23"/>
            <p:cNvSpPr txBox="1"/>
            <p:nvPr/>
          </p:nvSpPr>
          <p:spPr>
            <a:xfrm>
              <a:off x="353334" y="185951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基礎</a:t>
              </a:r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理論</a:t>
              </a:r>
            </a:p>
          </p:txBody>
        </p:sp>
        <p:sp>
          <p:nvSpPr>
            <p:cNvPr id="25" name="圓角矩形 24"/>
            <p:cNvSpPr/>
            <p:nvPr/>
          </p:nvSpPr>
          <p:spPr>
            <a:xfrm rot="2700000">
              <a:off x="-515783" y="149117"/>
              <a:ext cx="720000" cy="720000"/>
            </a:xfrm>
            <a:prstGeom prst="roundRect">
              <a:avLst>
                <a:gd name="adj" fmla="val 1134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6" name="直線接點 25"/>
            <p:cNvCxnSpPr/>
            <p:nvPr/>
          </p:nvCxnSpPr>
          <p:spPr>
            <a:xfrm flipH="1">
              <a:off x="-61921" y="555446"/>
              <a:ext cx="276836" cy="27683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4246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515783" y="149117"/>
            <a:ext cx="2900442" cy="720000"/>
            <a:chOff x="-515783" y="149117"/>
            <a:chExt cx="2900442" cy="720000"/>
          </a:xfrm>
        </p:grpSpPr>
        <p:sp>
          <p:nvSpPr>
            <p:cNvPr id="3" name="文字方塊 2"/>
            <p:cNvSpPr txBox="1"/>
            <p:nvPr/>
          </p:nvSpPr>
          <p:spPr>
            <a:xfrm>
              <a:off x="353334" y="185951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文獻</a:t>
              </a:r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回顧</a:t>
              </a:r>
              <a:endParaRPr lang="zh-TW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" name="圓角矩形 3"/>
            <p:cNvSpPr/>
            <p:nvPr/>
          </p:nvSpPr>
          <p:spPr>
            <a:xfrm rot="2700000">
              <a:off x="-515783" y="149117"/>
              <a:ext cx="720000" cy="720000"/>
            </a:xfrm>
            <a:prstGeom prst="roundRect">
              <a:avLst>
                <a:gd name="adj" fmla="val 1134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" name="直線接點 4"/>
            <p:cNvCxnSpPr/>
            <p:nvPr/>
          </p:nvCxnSpPr>
          <p:spPr>
            <a:xfrm flipH="1">
              <a:off x="-61921" y="555446"/>
              <a:ext cx="276836" cy="27683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/>
          <p:cNvSpPr/>
          <p:nvPr/>
        </p:nvSpPr>
        <p:spPr>
          <a:xfrm>
            <a:off x="9043332" y="6308521"/>
            <a:ext cx="2206305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3334" y="926544"/>
            <a:ext cx="5210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ANSYS / DoE / Machine learning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-1" y="6626639"/>
            <a:ext cx="12192001" cy="210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77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【21】Kahtan A Mohammed. "Synergizing ANSYS Simulations and Machine Learning for Transient Thermal Analysis in </a:t>
            </a:r>
            <a:r>
              <a:rPr lang="en-US" altLang="zh-TW" sz="77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Aluminium</a:t>
            </a:r>
            <a:r>
              <a:rPr lang="en-US" altLang="zh-TW" sz="77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Alloys. " March 2024 E3S Web of Conferences 507:01058</a:t>
            </a:r>
            <a:endParaRPr lang="zh-TW" altLang="en-US" sz="77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2908" t="34858" r="2691" b="35033"/>
          <a:stretch/>
        </p:blipFill>
        <p:spPr>
          <a:xfrm>
            <a:off x="4581302" y="3416628"/>
            <a:ext cx="1837605" cy="58611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t="80099" r="56389"/>
          <a:stretch/>
        </p:blipFill>
        <p:spPr>
          <a:xfrm>
            <a:off x="6941177" y="2272990"/>
            <a:ext cx="2414070" cy="107408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l="25010" t="60723" r="25207" b="21455"/>
          <a:stretch/>
        </p:blipFill>
        <p:spPr>
          <a:xfrm>
            <a:off x="6941177" y="4507658"/>
            <a:ext cx="2414070" cy="864226"/>
          </a:xfrm>
          <a:prstGeom prst="rect">
            <a:avLst/>
          </a:prstGeom>
        </p:spPr>
      </p:pic>
      <p:cxnSp>
        <p:nvCxnSpPr>
          <p:cNvPr id="15" name="直線接點 14"/>
          <p:cNvCxnSpPr/>
          <p:nvPr/>
        </p:nvCxnSpPr>
        <p:spPr>
          <a:xfrm flipV="1">
            <a:off x="6628832" y="3065707"/>
            <a:ext cx="624689" cy="6246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 rot="5400000" flipV="1">
            <a:off x="6628832" y="3690395"/>
            <a:ext cx="624689" cy="6246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32" y="2265975"/>
            <a:ext cx="1467692" cy="90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32" y="4381206"/>
            <a:ext cx="1467692" cy="90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87" y="4376456"/>
            <a:ext cx="1466554" cy="900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32" y="3325034"/>
            <a:ext cx="1467692" cy="90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744" y="2265975"/>
            <a:ext cx="1462297" cy="90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349" y="3325034"/>
            <a:ext cx="1467692" cy="900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99089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9043332" y="6308521"/>
            <a:ext cx="2206305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3334" y="926544"/>
            <a:ext cx="3391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/>
              <a:t>機器學習</a:t>
            </a:r>
            <a:r>
              <a:rPr lang="en-US" altLang="zh-TW" dirty="0"/>
              <a:t>Machine Learning</a:t>
            </a: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637563" y="1545535"/>
            <a:ext cx="5040000" cy="1980000"/>
          </a:xfrm>
          <a:prstGeom prst="roundRect">
            <a:avLst>
              <a:gd name="adj" fmla="val 12456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37" name="圓角矩形 36"/>
          <p:cNvSpPr/>
          <p:nvPr/>
        </p:nvSpPr>
        <p:spPr>
          <a:xfrm>
            <a:off x="637563" y="4037755"/>
            <a:ext cx="5040000" cy="1980000"/>
          </a:xfrm>
          <a:prstGeom prst="roundRect">
            <a:avLst>
              <a:gd name="adj" fmla="val 12456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6421498" y="1545535"/>
            <a:ext cx="5040000" cy="1980000"/>
          </a:xfrm>
          <a:prstGeom prst="roundRect">
            <a:avLst>
              <a:gd name="adj" fmla="val 12456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48" name="圓角矩形 47"/>
          <p:cNvSpPr/>
          <p:nvPr/>
        </p:nvSpPr>
        <p:spPr>
          <a:xfrm>
            <a:off x="6421498" y="4037755"/>
            <a:ext cx="5040000" cy="1980000"/>
          </a:xfrm>
          <a:prstGeom prst="roundRect">
            <a:avLst>
              <a:gd name="adj" fmla="val 12456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22041" y="1760401"/>
            <a:ext cx="2307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Gradient Boosting</a:t>
            </a:r>
          </a:p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梯度提升技術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t="15780"/>
          <a:stretch/>
        </p:blipFill>
        <p:spPr>
          <a:xfrm>
            <a:off x="3322041" y="2486427"/>
            <a:ext cx="2520000" cy="11984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 descr="Linear regression (is the most important algorithm ever)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t="12373" r="8247" b="7822"/>
          <a:stretch/>
        </p:blipFill>
        <p:spPr bwMode="auto">
          <a:xfrm>
            <a:off x="6258185" y="2486427"/>
            <a:ext cx="2520000" cy="119849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矩形 51"/>
          <p:cNvSpPr/>
          <p:nvPr/>
        </p:nvSpPr>
        <p:spPr>
          <a:xfrm>
            <a:off x="6541098" y="1760401"/>
            <a:ext cx="22370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Linear Regression</a:t>
            </a:r>
          </a:p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線性迴歸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 rotWithShape="1">
          <a:blip r:embed="rId5"/>
          <a:srcRect l="345" t="34228" r="668" b="8609"/>
          <a:stretch/>
        </p:blipFill>
        <p:spPr>
          <a:xfrm>
            <a:off x="3322041" y="3867178"/>
            <a:ext cx="2520000" cy="119849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53" name="矩形 52"/>
          <p:cNvSpPr/>
          <p:nvPr/>
        </p:nvSpPr>
        <p:spPr>
          <a:xfrm>
            <a:off x="3322041" y="5227212"/>
            <a:ext cx="19516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Random Forest</a:t>
            </a:r>
          </a:p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隨機森林</a:t>
            </a: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185" y="3867178"/>
            <a:ext cx="2520000" cy="119849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55" name="矩形 54"/>
          <p:cNvSpPr/>
          <p:nvPr/>
        </p:nvSpPr>
        <p:spPr>
          <a:xfrm>
            <a:off x="6541098" y="5227211"/>
            <a:ext cx="30103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accent1">
                    <a:lumMod val="75000"/>
                  </a:schemeClr>
                </a:solidFill>
              </a:rPr>
              <a:t>Support Vector Machine</a:t>
            </a:r>
          </a:p>
          <a:p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支援向量機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717918" y="1883309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模型殘留的誤差</a:t>
            </a:r>
          </a:p>
        </p:txBody>
      </p:sp>
      <p:sp>
        <p:nvSpPr>
          <p:cNvPr id="57" name="文字方塊 56"/>
          <p:cNvSpPr txBox="1"/>
          <p:nvPr/>
        </p:nvSpPr>
        <p:spPr>
          <a:xfrm>
            <a:off x="717918" y="1513331"/>
            <a:ext cx="126188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400" b="1" dirty="0"/>
              <a:t>逐步修正</a:t>
            </a:r>
            <a:endParaRPr lang="en-US" altLang="zh-TW" sz="1400" b="1" dirty="0"/>
          </a:p>
          <a:p>
            <a:pPr>
              <a:lnSpc>
                <a:spcPct val="200000"/>
              </a:lnSpc>
            </a:pPr>
            <a:r>
              <a:rPr lang="zh-TW" altLang="en-US" sz="1400" b="1" dirty="0"/>
              <a:t>建模能力強</a:t>
            </a:r>
            <a:endParaRPr lang="en-US" altLang="zh-TW" sz="1400" b="1" dirty="0"/>
          </a:p>
          <a:p>
            <a:pPr>
              <a:lnSpc>
                <a:spcPct val="200000"/>
              </a:lnSpc>
            </a:pPr>
            <a:r>
              <a:rPr lang="zh-TW" altLang="en-US" sz="1400" b="1" dirty="0"/>
              <a:t>特徵選擇</a:t>
            </a:r>
            <a:endParaRPr lang="en-US" altLang="zh-TW" sz="1400" b="1" dirty="0"/>
          </a:p>
          <a:p>
            <a:pPr>
              <a:lnSpc>
                <a:spcPct val="200000"/>
              </a:lnSpc>
            </a:pPr>
            <a:r>
              <a:rPr lang="zh-TW" altLang="en-US" sz="1400" b="1" dirty="0"/>
              <a:t>良好泛化能力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17918" y="2325067"/>
            <a:ext cx="18774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非線性結構與變數交互關係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717918" y="2753816"/>
            <a:ext cx="2300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自動學習變數重要性、模型解釋性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717918" y="3205607"/>
            <a:ext cx="2300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學習率與限制樹深度，降低過擬合</a:t>
            </a:r>
          </a:p>
        </p:txBody>
      </p:sp>
      <p:sp>
        <p:nvSpPr>
          <p:cNvPr id="62" name="文字方塊 61"/>
          <p:cNvSpPr txBox="1"/>
          <p:nvPr/>
        </p:nvSpPr>
        <p:spPr>
          <a:xfrm>
            <a:off x="8893052" y="1883309"/>
            <a:ext cx="23567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L1</a:t>
            </a:r>
            <a:r>
              <a:rPr lang="zh-TW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正規化將部分不具貢獻參數壓縮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8893052" y="1513331"/>
            <a:ext cx="108234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400" b="1" dirty="0"/>
              <a:t>自動變數</a:t>
            </a:r>
            <a:endParaRPr lang="en-US" altLang="zh-TW" sz="1400" b="1" dirty="0"/>
          </a:p>
          <a:p>
            <a:pPr>
              <a:lnSpc>
                <a:spcPct val="200000"/>
              </a:lnSpc>
            </a:pPr>
            <a:r>
              <a:rPr lang="zh-TW" altLang="en-US" sz="1400" b="1" dirty="0"/>
              <a:t>防止過擬合</a:t>
            </a:r>
            <a:endParaRPr lang="en-US" altLang="zh-TW" sz="1400" b="1" dirty="0"/>
          </a:p>
          <a:p>
            <a:pPr>
              <a:lnSpc>
                <a:spcPct val="200000"/>
              </a:lnSpc>
            </a:pPr>
            <a:r>
              <a:rPr lang="zh-TW" altLang="en-US" sz="1400" b="1" dirty="0"/>
              <a:t>模型簡潔</a:t>
            </a:r>
            <a:endParaRPr lang="en-US" altLang="zh-TW" sz="1400" b="1" dirty="0"/>
          </a:p>
          <a:p>
            <a:pPr>
              <a:lnSpc>
                <a:spcPct val="200000"/>
              </a:lnSpc>
            </a:pPr>
            <a:r>
              <a:rPr lang="zh-TW" altLang="en-US" sz="1400" b="1" dirty="0"/>
              <a:t>高維數據</a:t>
            </a:r>
          </a:p>
        </p:txBody>
      </p:sp>
      <p:sp>
        <p:nvSpPr>
          <p:cNvPr id="64" name="文字方塊 63"/>
          <p:cNvSpPr txBox="1"/>
          <p:nvPr/>
        </p:nvSpPr>
        <p:spPr>
          <a:xfrm>
            <a:off x="8893052" y="2325067"/>
            <a:ext cx="2159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正規化減少模型對訓練數據依賴</a:t>
            </a:r>
          </a:p>
        </p:txBody>
      </p:sp>
      <p:sp>
        <p:nvSpPr>
          <p:cNvPr id="65" name="文字方塊 64"/>
          <p:cNvSpPr txBox="1"/>
          <p:nvPr/>
        </p:nvSpPr>
        <p:spPr>
          <a:xfrm>
            <a:off x="8893052" y="2753816"/>
            <a:ext cx="18774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去除冗於資訊利於後續解釋</a:t>
            </a:r>
          </a:p>
        </p:txBody>
      </p:sp>
      <p:sp>
        <p:nvSpPr>
          <p:cNvPr id="66" name="文字方塊 65"/>
          <p:cNvSpPr txBox="1"/>
          <p:nvPr/>
        </p:nvSpPr>
        <p:spPr>
          <a:xfrm>
            <a:off x="8893052" y="3205607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適用製程變數多場景</a:t>
            </a:r>
          </a:p>
        </p:txBody>
      </p:sp>
      <p:sp>
        <p:nvSpPr>
          <p:cNvPr id="67" name="文字方塊 66"/>
          <p:cNvSpPr txBox="1"/>
          <p:nvPr/>
        </p:nvSpPr>
        <p:spPr>
          <a:xfrm>
            <a:off x="717918" y="4374177"/>
            <a:ext cx="20185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降低對個別樣本或噪聲敏感性</a:t>
            </a:r>
          </a:p>
        </p:txBody>
      </p:sp>
      <p:sp>
        <p:nvSpPr>
          <p:cNvPr id="68" name="文字方塊 67"/>
          <p:cNvSpPr txBox="1"/>
          <p:nvPr/>
        </p:nvSpPr>
        <p:spPr>
          <a:xfrm>
            <a:off x="717918" y="4004199"/>
            <a:ext cx="108234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400" b="1" dirty="0"/>
              <a:t>穩健性</a:t>
            </a:r>
            <a:endParaRPr lang="en-US" altLang="zh-TW" sz="1400" b="1" dirty="0"/>
          </a:p>
          <a:p>
            <a:pPr>
              <a:lnSpc>
                <a:spcPct val="200000"/>
              </a:lnSpc>
            </a:pPr>
            <a:r>
              <a:rPr lang="zh-TW" altLang="en-US" sz="1400" b="1" dirty="0"/>
              <a:t>抗過擬合</a:t>
            </a:r>
            <a:endParaRPr lang="en-US" altLang="zh-TW" sz="1400" b="1" dirty="0"/>
          </a:p>
          <a:p>
            <a:pPr>
              <a:lnSpc>
                <a:spcPct val="200000"/>
              </a:lnSpc>
            </a:pPr>
            <a:r>
              <a:rPr lang="zh-TW" altLang="en-US" sz="1400" b="1" dirty="0"/>
              <a:t>大量特徵</a:t>
            </a:r>
            <a:endParaRPr lang="en-US" altLang="zh-TW" sz="1400" b="1" dirty="0"/>
          </a:p>
          <a:p>
            <a:pPr>
              <a:lnSpc>
                <a:spcPct val="200000"/>
              </a:lnSpc>
            </a:pPr>
            <a:r>
              <a:rPr lang="zh-TW" altLang="en-US" sz="1400" b="1" dirty="0"/>
              <a:t>特徵重要性</a:t>
            </a:r>
          </a:p>
        </p:txBody>
      </p:sp>
      <p:sp>
        <p:nvSpPr>
          <p:cNvPr id="69" name="文字方塊 68"/>
          <p:cNvSpPr txBox="1"/>
          <p:nvPr/>
        </p:nvSpPr>
        <p:spPr>
          <a:xfrm>
            <a:off x="717918" y="4815935"/>
            <a:ext cx="2159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隨機選取樣本與特徵訓練子模型</a:t>
            </a:r>
          </a:p>
        </p:txBody>
      </p:sp>
      <p:sp>
        <p:nvSpPr>
          <p:cNvPr id="70" name="文字方塊 69"/>
          <p:cNvSpPr txBox="1"/>
          <p:nvPr/>
        </p:nvSpPr>
        <p:spPr>
          <a:xfrm>
            <a:off x="717918" y="5244684"/>
            <a:ext cx="2159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應對類別與數值特徵混合資料集</a:t>
            </a:r>
          </a:p>
        </p:txBody>
      </p:sp>
      <p:sp>
        <p:nvSpPr>
          <p:cNvPr id="71" name="文字方塊 70"/>
          <p:cNvSpPr txBox="1"/>
          <p:nvPr/>
        </p:nvSpPr>
        <p:spPr>
          <a:xfrm>
            <a:off x="717918" y="5696475"/>
            <a:ext cx="1736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了解模型依賴的關鍵參數</a:t>
            </a:r>
          </a:p>
        </p:txBody>
      </p:sp>
      <p:sp>
        <p:nvSpPr>
          <p:cNvPr id="72" name="文字方塊 71"/>
          <p:cNvSpPr txBox="1"/>
          <p:nvPr/>
        </p:nvSpPr>
        <p:spPr>
          <a:xfrm>
            <a:off x="9446792" y="4375367"/>
            <a:ext cx="18774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最大化間隔，分類泛化能力</a:t>
            </a:r>
          </a:p>
        </p:txBody>
      </p:sp>
      <p:sp>
        <p:nvSpPr>
          <p:cNvPr id="73" name="文字方塊 72"/>
          <p:cNvSpPr txBox="1"/>
          <p:nvPr/>
        </p:nvSpPr>
        <p:spPr>
          <a:xfrm>
            <a:off x="9446792" y="4005389"/>
            <a:ext cx="108234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400" b="1" dirty="0"/>
              <a:t>分析邊界</a:t>
            </a:r>
            <a:endParaRPr lang="en-US" altLang="zh-TW" sz="1400" b="1" dirty="0"/>
          </a:p>
          <a:p>
            <a:pPr>
              <a:lnSpc>
                <a:spcPct val="200000"/>
              </a:lnSpc>
            </a:pPr>
            <a:r>
              <a:rPr lang="zh-TW" altLang="en-US" sz="1400" b="1" dirty="0"/>
              <a:t>高維資料</a:t>
            </a:r>
            <a:endParaRPr lang="en-US" altLang="zh-TW" sz="1400" b="1" dirty="0"/>
          </a:p>
          <a:p>
            <a:pPr>
              <a:lnSpc>
                <a:spcPct val="200000"/>
              </a:lnSpc>
            </a:pPr>
            <a:r>
              <a:rPr lang="zh-TW" altLang="en-US" sz="1400" b="1" dirty="0"/>
              <a:t>核函數應用</a:t>
            </a:r>
            <a:endParaRPr lang="en-US" altLang="zh-TW" sz="1400" b="1" dirty="0"/>
          </a:p>
          <a:p>
            <a:pPr>
              <a:lnSpc>
                <a:spcPct val="200000"/>
              </a:lnSpc>
            </a:pPr>
            <a:r>
              <a:rPr lang="zh-TW" altLang="en-US" sz="1400" b="1" dirty="0"/>
              <a:t>異常值韌性</a:t>
            </a:r>
          </a:p>
        </p:txBody>
      </p:sp>
      <p:sp>
        <p:nvSpPr>
          <p:cNvPr id="74" name="文字方塊 73"/>
          <p:cNvSpPr txBox="1"/>
          <p:nvPr/>
        </p:nvSpPr>
        <p:spPr>
          <a:xfrm>
            <a:off x="9446792" y="4817125"/>
            <a:ext cx="1736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適合小樣本但多特徵場景</a:t>
            </a:r>
          </a:p>
        </p:txBody>
      </p:sp>
      <p:sp>
        <p:nvSpPr>
          <p:cNvPr id="75" name="文字方塊 74"/>
          <p:cNvSpPr txBox="1"/>
          <p:nvPr/>
        </p:nvSpPr>
        <p:spPr>
          <a:xfrm>
            <a:off x="9446792" y="5245874"/>
            <a:ext cx="1736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將非線性問題轉線性可分</a:t>
            </a:r>
          </a:p>
        </p:txBody>
      </p:sp>
      <p:sp>
        <p:nvSpPr>
          <p:cNvPr id="76" name="文字方塊 75"/>
          <p:cNvSpPr txBox="1"/>
          <p:nvPr/>
        </p:nvSpPr>
        <p:spPr>
          <a:xfrm>
            <a:off x="9446792" y="5697665"/>
            <a:ext cx="1595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極端值或雜訊影響有限</a:t>
            </a:r>
          </a:p>
        </p:txBody>
      </p:sp>
      <p:sp>
        <p:nvSpPr>
          <p:cNvPr id="6" name="矩形 5"/>
          <p:cNvSpPr/>
          <p:nvPr/>
        </p:nvSpPr>
        <p:spPr>
          <a:xfrm>
            <a:off x="-1" y="6393836"/>
            <a:ext cx="12192001" cy="447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77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【22】Jair Cervantes, </a:t>
            </a:r>
            <a:r>
              <a:rPr lang="en-US" altLang="zh-TW" sz="77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Farid</a:t>
            </a:r>
            <a:r>
              <a:rPr lang="en-US" altLang="zh-TW" sz="77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TW" sz="77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García</a:t>
            </a:r>
            <a:r>
              <a:rPr lang="en-US" altLang="zh-TW" sz="77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-Lamont, Lisbeth Rodríguez, </a:t>
            </a:r>
            <a:r>
              <a:rPr lang="en-US" altLang="zh-TW" sz="77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Asdrubal</a:t>
            </a:r>
            <a:r>
              <a:rPr lang="en-US" altLang="zh-TW" sz="77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Lopez-Chau. "A comprehensive survey on support vector machine classification: Applications, challenges and trends." May 2020 </a:t>
            </a:r>
            <a:r>
              <a:rPr lang="en-US" altLang="zh-TW" sz="77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Neurocomputing</a:t>
            </a:r>
            <a:r>
              <a:rPr lang="en-US" altLang="zh-TW" sz="77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408(07)</a:t>
            </a:r>
          </a:p>
          <a:p>
            <a:r>
              <a:rPr lang="en-US" altLang="zh-TW" sz="77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【23】Ernest </a:t>
            </a:r>
            <a:r>
              <a:rPr lang="en-US" altLang="zh-TW" sz="77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Yeboah</a:t>
            </a:r>
            <a:r>
              <a:rPr lang="en-US" altLang="zh-TW" sz="77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TW" sz="77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Boateng</a:t>
            </a:r>
            <a:r>
              <a:rPr lang="en-US" altLang="zh-TW" sz="77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Joseph </a:t>
            </a:r>
            <a:r>
              <a:rPr lang="en-US" altLang="zh-TW" sz="77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Otoo</a:t>
            </a:r>
            <a:r>
              <a:rPr lang="en-US" altLang="zh-TW" sz="77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Daniel A. </a:t>
            </a:r>
            <a:r>
              <a:rPr lang="en-US" altLang="zh-TW" sz="77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Abaye</a:t>
            </a:r>
            <a:r>
              <a:rPr lang="en-US" altLang="zh-TW" sz="77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"Basic Tenets of Classification Algorithms K-Nearest-Neighbor, Support Vector Machine, Random Forest and Neural Network: A Review." Journal of Data Analysis and Information Processing</a:t>
            </a:r>
          </a:p>
          <a:p>
            <a:r>
              <a:rPr lang="en-US" altLang="zh-TW" sz="77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【30】K. </a:t>
            </a:r>
            <a:r>
              <a:rPr lang="en-US" altLang="zh-TW" sz="77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Anupama</a:t>
            </a:r>
            <a:r>
              <a:rPr lang="en-US" altLang="zh-TW" sz="77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TW" sz="77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Francy</a:t>
            </a:r>
            <a:r>
              <a:rPr lang="en-US" altLang="zh-TW" sz="77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Ch. </a:t>
            </a:r>
            <a:r>
              <a:rPr lang="en-US" altLang="zh-TW" sz="77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Srinivasa</a:t>
            </a:r>
            <a:r>
              <a:rPr lang="en-US" altLang="zh-TW" sz="77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Rao. "A framework for prediction of extrusion responses using machine learning algorithm. " December 2024 International Journal on Interactive Design and Manufacturing (</a:t>
            </a:r>
            <a:r>
              <a:rPr lang="en-US" altLang="zh-TW" sz="77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IJIDeM</a:t>
            </a:r>
            <a:r>
              <a:rPr lang="en-US" altLang="zh-TW" sz="77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zh-TW" altLang="en-US" sz="77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C842C35-3136-A2C6-1C95-4A5ADFD33676}"/>
              </a:ext>
            </a:extLst>
          </p:cNvPr>
          <p:cNvGrpSpPr/>
          <p:nvPr/>
        </p:nvGrpSpPr>
        <p:grpSpPr>
          <a:xfrm>
            <a:off x="-515783" y="149117"/>
            <a:ext cx="2900442" cy="720000"/>
            <a:chOff x="-515783" y="149117"/>
            <a:chExt cx="2900442" cy="720000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13BE82EF-E5F5-7E81-84D9-A63F6C60B56F}"/>
                </a:ext>
              </a:extLst>
            </p:cNvPr>
            <p:cNvSpPr txBox="1"/>
            <p:nvPr/>
          </p:nvSpPr>
          <p:spPr>
            <a:xfrm>
              <a:off x="353334" y="185951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文獻</a:t>
              </a:r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回顧</a:t>
              </a:r>
              <a:endParaRPr lang="zh-TW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" name="圓角矩形 3">
              <a:extLst>
                <a:ext uri="{FF2B5EF4-FFF2-40B4-BE49-F238E27FC236}">
                  <a16:creationId xmlns:a16="http://schemas.microsoft.com/office/drawing/2014/main" id="{E5105B6E-88D5-33A7-7855-9FE2667CA542}"/>
                </a:ext>
              </a:extLst>
            </p:cNvPr>
            <p:cNvSpPr/>
            <p:nvPr/>
          </p:nvSpPr>
          <p:spPr>
            <a:xfrm rot="2700000">
              <a:off x="-515783" y="149117"/>
              <a:ext cx="720000" cy="720000"/>
            </a:xfrm>
            <a:prstGeom prst="roundRect">
              <a:avLst>
                <a:gd name="adj" fmla="val 1134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45055144-87BF-649D-2806-6804788D5381}"/>
                </a:ext>
              </a:extLst>
            </p:cNvPr>
            <p:cNvCxnSpPr/>
            <p:nvPr/>
          </p:nvCxnSpPr>
          <p:spPr>
            <a:xfrm flipH="1">
              <a:off x="-61921" y="555446"/>
              <a:ext cx="276836" cy="27683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3638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515783" y="149117"/>
            <a:ext cx="2900442" cy="720000"/>
            <a:chOff x="-515783" y="149117"/>
            <a:chExt cx="2900442" cy="720000"/>
          </a:xfrm>
        </p:grpSpPr>
        <p:sp>
          <p:nvSpPr>
            <p:cNvPr id="3" name="文字方塊 2"/>
            <p:cNvSpPr txBox="1"/>
            <p:nvPr/>
          </p:nvSpPr>
          <p:spPr>
            <a:xfrm>
              <a:off x="353334" y="185951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文獻</a:t>
              </a:r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回顧</a:t>
              </a:r>
              <a:endParaRPr lang="zh-TW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" name="圓角矩形 3"/>
            <p:cNvSpPr/>
            <p:nvPr/>
          </p:nvSpPr>
          <p:spPr>
            <a:xfrm rot="2700000">
              <a:off x="-515783" y="149117"/>
              <a:ext cx="720000" cy="720000"/>
            </a:xfrm>
            <a:prstGeom prst="roundRect">
              <a:avLst>
                <a:gd name="adj" fmla="val 1134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" name="直線接點 4"/>
            <p:cNvCxnSpPr/>
            <p:nvPr/>
          </p:nvCxnSpPr>
          <p:spPr>
            <a:xfrm flipH="1">
              <a:off x="-61921" y="555446"/>
              <a:ext cx="276836" cy="27683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/>
          <p:cNvSpPr/>
          <p:nvPr/>
        </p:nvSpPr>
        <p:spPr>
          <a:xfrm>
            <a:off x="9043332" y="6308521"/>
            <a:ext cx="2206305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3334" y="926544"/>
            <a:ext cx="5389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/>
              <a:t>應用 </a:t>
            </a:r>
            <a:r>
              <a:rPr lang="en-US" altLang="zh-TW" sz="2400" b="1" dirty="0"/>
              <a:t>Random Forest </a:t>
            </a:r>
            <a:r>
              <a:rPr lang="zh-TW" altLang="en-US" dirty="0"/>
              <a:t>品質預測製程參數</a:t>
            </a:r>
            <a:endParaRPr lang="zh-TW" altLang="en-US" sz="1400" dirty="0"/>
          </a:p>
        </p:txBody>
      </p:sp>
      <p:sp>
        <p:nvSpPr>
          <p:cNvPr id="40" name="矩形 39"/>
          <p:cNvSpPr/>
          <p:nvPr/>
        </p:nvSpPr>
        <p:spPr>
          <a:xfrm>
            <a:off x="-1" y="6519626"/>
            <a:ext cx="12192001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77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【29】Corinna </a:t>
            </a:r>
            <a:r>
              <a:rPr lang="en-US" altLang="zh-TW" sz="77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Niegisch</a:t>
            </a:r>
            <a:r>
              <a:rPr lang="en-US" altLang="zh-TW" sz="77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Sabine T. Haag, Tanja Braun, Ole </a:t>
            </a:r>
            <a:r>
              <a:rPr lang="en-US" altLang="zh-TW" sz="77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Hülck</a:t>
            </a:r>
            <a:r>
              <a:rPr lang="en-US" altLang="zh-TW" sz="77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Martin Schneider-</a:t>
            </a:r>
            <a:r>
              <a:rPr lang="en-US" altLang="zh-TW" sz="77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Ramelow</a:t>
            </a:r>
            <a:r>
              <a:rPr lang="en-US" altLang="zh-TW" sz="77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"Application of Machine Learning Methods for Process Optimization in Electronic Packaging Processes." 2023 24th European Microelectronics and Packaging Conference &amp; Exhibition (EMPC). IEEI, 09 February 2024</a:t>
            </a:r>
            <a:endParaRPr lang="zh-TW" altLang="en-US" sz="77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29898" y="3718944"/>
            <a:ext cx="1569660" cy="21570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3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隨機森林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300"/>
              </a:lnSpc>
            </a:pP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3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支援向量迴歸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300"/>
              </a:lnSpc>
            </a:pP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3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梯度提升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300"/>
              </a:lnSpc>
            </a:pP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300"/>
              </a:lnSpc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近鄰回歸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/>
          <a:srcRect l="-1" r="-297"/>
          <a:stretch/>
        </p:blipFill>
        <p:spPr>
          <a:xfrm>
            <a:off x="5481896" y="4055644"/>
            <a:ext cx="4026612" cy="1836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705" y="1720557"/>
            <a:ext cx="3994433" cy="19209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6" name="圓角矩形 25"/>
          <p:cNvSpPr/>
          <p:nvPr/>
        </p:nvSpPr>
        <p:spPr>
          <a:xfrm>
            <a:off x="1114356" y="4049292"/>
            <a:ext cx="3240000" cy="180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圓角矩形 30"/>
          <p:cNvSpPr/>
          <p:nvPr/>
        </p:nvSpPr>
        <p:spPr>
          <a:xfrm>
            <a:off x="1114356" y="4631424"/>
            <a:ext cx="2592000" cy="180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圓角矩形 31"/>
          <p:cNvSpPr/>
          <p:nvPr/>
        </p:nvSpPr>
        <p:spPr>
          <a:xfrm>
            <a:off x="1114356" y="5204758"/>
            <a:ext cx="3276000" cy="180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圓角矩形 32"/>
          <p:cNvSpPr/>
          <p:nvPr/>
        </p:nvSpPr>
        <p:spPr>
          <a:xfrm>
            <a:off x="1114356" y="5790199"/>
            <a:ext cx="3096000" cy="18000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4363876" y="3985403"/>
            <a:ext cx="572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</a:rPr>
              <a:t>90%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363876" y="4564287"/>
            <a:ext cx="572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</a:rPr>
              <a:t>72%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363687" y="5143171"/>
            <a:ext cx="572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</a:rPr>
              <a:t>91%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363687" y="5722056"/>
            <a:ext cx="572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</a:rPr>
              <a:t>86%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1114356" y="4046444"/>
            <a:ext cx="3276000" cy="1335466"/>
            <a:chOff x="6631544" y="1537346"/>
            <a:chExt cx="3276000" cy="1335466"/>
          </a:xfrm>
        </p:grpSpPr>
        <p:sp>
          <p:nvSpPr>
            <p:cNvPr id="38" name="圓角矩形 37"/>
            <p:cNvSpPr/>
            <p:nvPr/>
          </p:nvSpPr>
          <p:spPr>
            <a:xfrm>
              <a:off x="6631544" y="1537346"/>
              <a:ext cx="3240000" cy="180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圓角矩形 38"/>
            <p:cNvSpPr/>
            <p:nvPr/>
          </p:nvSpPr>
          <p:spPr>
            <a:xfrm>
              <a:off x="6631544" y="2692812"/>
              <a:ext cx="3276000" cy="180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5386862" y="1525863"/>
            <a:ext cx="19944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Random Forest Regression</a:t>
            </a:r>
            <a:endParaRPr lang="zh-TW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737138" y="4365053"/>
            <a:ext cx="756000" cy="1526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8616688" y="590147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模型未能發揮最佳效能</a:t>
            </a:r>
          </a:p>
        </p:txBody>
      </p:sp>
      <p:sp>
        <p:nvSpPr>
          <p:cNvPr id="48" name="矩形 47"/>
          <p:cNvSpPr/>
          <p:nvPr/>
        </p:nvSpPr>
        <p:spPr>
          <a:xfrm>
            <a:off x="1029898" y="1667601"/>
            <a:ext cx="410881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品質預測與製程參數上的效益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機器學習模型能有效應用這些動態數據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處理多變數之間的非線性關聯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預設超參數</a:t>
            </a:r>
          </a:p>
        </p:txBody>
      </p:sp>
    </p:spTree>
    <p:extLst>
      <p:ext uri="{BB962C8B-B14F-4D97-AF65-F5344CB8AC3E}">
        <p14:creationId xmlns:p14="http://schemas.microsoft.com/office/powerpoint/2010/main" val="232536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515783" y="149117"/>
            <a:ext cx="2900442" cy="720000"/>
            <a:chOff x="-515783" y="149117"/>
            <a:chExt cx="2900442" cy="720000"/>
          </a:xfrm>
        </p:grpSpPr>
        <p:sp>
          <p:nvSpPr>
            <p:cNvPr id="3" name="文字方塊 2"/>
            <p:cNvSpPr txBox="1"/>
            <p:nvPr/>
          </p:nvSpPr>
          <p:spPr>
            <a:xfrm>
              <a:off x="353334" y="185951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模型</a:t>
              </a:r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設計</a:t>
              </a:r>
            </a:p>
          </p:txBody>
        </p:sp>
        <p:sp>
          <p:nvSpPr>
            <p:cNvPr id="4" name="圓角矩形 3"/>
            <p:cNvSpPr/>
            <p:nvPr/>
          </p:nvSpPr>
          <p:spPr>
            <a:xfrm rot="2700000">
              <a:off x="-515783" y="149117"/>
              <a:ext cx="720000" cy="720000"/>
            </a:xfrm>
            <a:prstGeom prst="roundRect">
              <a:avLst>
                <a:gd name="adj" fmla="val 1134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" name="直線接點 4"/>
            <p:cNvCxnSpPr/>
            <p:nvPr/>
          </p:nvCxnSpPr>
          <p:spPr>
            <a:xfrm flipH="1">
              <a:off x="-61921" y="555446"/>
              <a:ext cx="276836" cy="27683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/>
          <p:cNvSpPr/>
          <p:nvPr/>
        </p:nvSpPr>
        <p:spPr>
          <a:xfrm>
            <a:off x="9043332" y="6308521"/>
            <a:ext cx="2206305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645848" y="1882463"/>
            <a:ext cx="6314401" cy="2988330"/>
            <a:chOff x="645848" y="1882463"/>
            <a:chExt cx="6314401" cy="2988330"/>
          </a:xfrm>
        </p:grpSpPr>
        <p:sp>
          <p:nvSpPr>
            <p:cNvPr id="45" name="矩形 44"/>
            <p:cNvSpPr/>
            <p:nvPr/>
          </p:nvSpPr>
          <p:spPr>
            <a:xfrm>
              <a:off x="736614" y="1882463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b="1" dirty="0"/>
                <a:t>目的</a:t>
              </a:r>
              <a:endParaRPr lang="zh-TW" altLang="en-US" dirty="0"/>
            </a:p>
          </p:txBody>
        </p:sp>
        <p:sp>
          <p:nvSpPr>
            <p:cNvPr id="46" name="矩形 45"/>
            <p:cNvSpPr/>
            <p:nvPr/>
          </p:nvSpPr>
          <p:spPr>
            <a:xfrm>
              <a:off x="736614" y="2252383"/>
              <a:ext cx="622363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400" dirty="0">
                  <a:solidFill>
                    <a:srgbClr val="35656D"/>
                  </a:solidFill>
                </a:rPr>
                <a:t>透過</a:t>
              </a:r>
              <a:r>
                <a:rPr lang="en-US" altLang="zh-TW" sz="1400" dirty="0">
                  <a:solidFill>
                    <a:srgbClr val="35656D"/>
                  </a:solidFill>
                </a:rPr>
                <a:t>AI</a:t>
              </a:r>
              <a:r>
                <a:rPr lang="zh-TW" altLang="en-US" sz="1400" dirty="0">
                  <a:solidFill>
                    <a:srgbClr val="35656D"/>
                  </a:solidFill>
                </a:rPr>
                <a:t>模型之導入，降低預測誤差值，提高準確率，為本研究目標，並縮減因子範圍，進而減少額外生成的成本及實驗結果時間，實現更高成本效益。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736614" y="2961389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b="1" dirty="0"/>
                <a:t>指標</a:t>
              </a:r>
              <a:endParaRPr lang="zh-TW" altLang="en-US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736615" y="3331309"/>
              <a:ext cx="348882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400" dirty="0">
                  <a:solidFill>
                    <a:srgbClr val="35656D"/>
                  </a:solidFill>
                </a:rPr>
                <a:t>符合預測規範準確率 </a:t>
              </a:r>
              <a:r>
                <a:rPr lang="en-US" altLang="zh-TW" sz="1400" dirty="0">
                  <a:solidFill>
                    <a:srgbClr val="35656D"/>
                  </a:solidFill>
                </a:rPr>
                <a:t>: </a:t>
              </a:r>
              <a:r>
                <a:rPr lang="zh-TW" altLang="en-US" sz="1400" dirty="0">
                  <a:solidFill>
                    <a:srgbClr val="35656D"/>
                  </a:solidFill>
                </a:rPr>
                <a:t>從</a:t>
              </a:r>
              <a:r>
                <a:rPr lang="en-US" altLang="zh-TW" sz="1400" dirty="0">
                  <a:solidFill>
                    <a:srgbClr val="35656D"/>
                  </a:solidFill>
                </a:rPr>
                <a:t>11% </a:t>
              </a:r>
              <a:r>
                <a:rPr lang="zh-TW" altLang="en-US" sz="1400" dirty="0">
                  <a:solidFill>
                    <a:srgbClr val="35656D"/>
                  </a:solidFill>
                </a:rPr>
                <a:t>提升至</a:t>
              </a:r>
              <a:r>
                <a:rPr lang="en-US" altLang="zh-TW" sz="1400" dirty="0">
                  <a:solidFill>
                    <a:srgbClr val="35656D"/>
                  </a:solidFill>
                </a:rPr>
                <a:t>60%</a:t>
              </a:r>
              <a:endParaRPr lang="zh-TW" altLang="en-US" sz="1400" dirty="0">
                <a:solidFill>
                  <a:srgbClr val="35656D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736614" y="3977653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b="1" dirty="0"/>
                <a:t>間接</a:t>
              </a:r>
              <a:endParaRPr lang="zh-TW" altLang="en-US" dirty="0"/>
            </a:p>
          </p:txBody>
        </p:sp>
        <p:sp>
          <p:nvSpPr>
            <p:cNvPr id="50" name="矩形 49"/>
            <p:cNvSpPr/>
            <p:nvPr/>
          </p:nvSpPr>
          <p:spPr>
            <a:xfrm>
              <a:off x="736614" y="4347573"/>
              <a:ext cx="608491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400" dirty="0">
                  <a:solidFill>
                    <a:srgbClr val="35656D"/>
                  </a:solidFill>
                </a:rPr>
                <a:t>RA form</a:t>
              </a:r>
              <a:r>
                <a:rPr lang="zh-TW" altLang="en-US" sz="1400" dirty="0">
                  <a:solidFill>
                    <a:srgbClr val="35656D"/>
                  </a:solidFill>
                </a:rPr>
                <a:t> 風險等級評估不再只有高風險和低風險兩個層級，根據不同風險情境更準確地識別和應對潛在風險</a:t>
              </a:r>
            </a:p>
          </p:txBody>
        </p:sp>
        <p:cxnSp>
          <p:nvCxnSpPr>
            <p:cNvPr id="51" name="直線接點 50"/>
            <p:cNvCxnSpPr/>
            <p:nvPr/>
          </p:nvCxnSpPr>
          <p:spPr>
            <a:xfrm>
              <a:off x="645848" y="1960444"/>
              <a:ext cx="0" cy="2844000"/>
            </a:xfrm>
            <a:prstGeom prst="line">
              <a:avLst/>
            </a:prstGeom>
            <a:ln w="76200">
              <a:gradFill flip="none" rotWithShape="1">
                <a:gsLst>
                  <a:gs pos="72287">
                    <a:schemeClr val="accent5">
                      <a:lumMod val="75000"/>
                    </a:schemeClr>
                  </a:gs>
                  <a:gs pos="27000">
                    <a:schemeClr val="accent5">
                      <a:lumMod val="40000"/>
                      <a:lumOff val="60000"/>
                    </a:schemeClr>
                  </a:gs>
                  <a:gs pos="0">
                    <a:schemeClr val="accent5">
                      <a:lumMod val="20000"/>
                      <a:lumOff val="80000"/>
                    </a:schemeClr>
                  </a:gs>
                  <a:gs pos="100000">
                    <a:schemeClr val="accent5">
                      <a:lumMod val="5000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群組 6"/>
          <p:cNvGrpSpPr/>
          <p:nvPr/>
        </p:nvGrpSpPr>
        <p:grpSpPr>
          <a:xfrm>
            <a:off x="7810150" y="1937197"/>
            <a:ext cx="2910980" cy="3096000"/>
            <a:chOff x="7810150" y="1937197"/>
            <a:chExt cx="2910980" cy="3096000"/>
          </a:xfrm>
        </p:grpSpPr>
        <p:cxnSp>
          <p:nvCxnSpPr>
            <p:cNvPr id="29" name="直線接點 28"/>
            <p:cNvCxnSpPr>
              <a:stCxn id="30" idx="4"/>
            </p:cNvCxnSpPr>
            <p:nvPr/>
          </p:nvCxnSpPr>
          <p:spPr>
            <a:xfrm>
              <a:off x="8131832" y="2350529"/>
              <a:ext cx="0" cy="2340000"/>
            </a:xfrm>
            <a:prstGeom prst="line">
              <a:avLst/>
            </a:prstGeom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流程圖: 接點 29"/>
            <p:cNvSpPr/>
            <p:nvPr/>
          </p:nvSpPr>
          <p:spPr>
            <a:xfrm>
              <a:off x="8077832" y="2242529"/>
              <a:ext cx="108000" cy="108000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流程圖: 接點 30"/>
            <p:cNvSpPr/>
            <p:nvPr/>
          </p:nvSpPr>
          <p:spPr>
            <a:xfrm>
              <a:off x="8077832" y="2847289"/>
              <a:ext cx="108000" cy="108000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流程圖: 接點 31"/>
            <p:cNvSpPr/>
            <p:nvPr/>
          </p:nvSpPr>
          <p:spPr>
            <a:xfrm>
              <a:off x="8077832" y="3452049"/>
              <a:ext cx="108000" cy="108000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流程圖: 接點 32"/>
            <p:cNvSpPr/>
            <p:nvPr/>
          </p:nvSpPr>
          <p:spPr>
            <a:xfrm>
              <a:off x="8077832" y="4056809"/>
              <a:ext cx="108000" cy="108000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8265329" y="2096477"/>
              <a:ext cx="2236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初始關鍵因子訂定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8265329" y="2700228"/>
              <a:ext cx="2236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模型選擇、方法論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8265329" y="3303979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模型訓練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8265329" y="3907730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評估分析</a:t>
              </a:r>
            </a:p>
          </p:txBody>
        </p:sp>
        <p:sp>
          <p:nvSpPr>
            <p:cNvPr id="40" name="圓角矩形 39"/>
            <p:cNvSpPr/>
            <p:nvPr/>
          </p:nvSpPr>
          <p:spPr>
            <a:xfrm>
              <a:off x="7810150" y="1937197"/>
              <a:ext cx="2910980" cy="3096000"/>
            </a:xfrm>
            <a:prstGeom prst="roundRect">
              <a:avLst>
                <a:gd name="adj" fmla="val 7439"/>
              </a:avLst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流程圖: 接點 23"/>
            <p:cNvSpPr/>
            <p:nvPr/>
          </p:nvSpPr>
          <p:spPr>
            <a:xfrm>
              <a:off x="8077832" y="4661571"/>
              <a:ext cx="108000" cy="108000"/>
            </a:xfrm>
            <a:prstGeom prst="flowChartConnector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265329" y="4511483"/>
              <a:ext cx="6976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000" b="1" dirty="0">
                  <a:solidFill>
                    <a:schemeClr val="accent1">
                      <a:lumMod val="75000"/>
                    </a:schemeClr>
                  </a:solidFill>
                </a:rPr>
                <a:t>驗證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494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5185E-6 L -0.6017 -1.85185E-6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515783" y="149117"/>
            <a:ext cx="2900442" cy="720000"/>
            <a:chOff x="-515783" y="149117"/>
            <a:chExt cx="2900442" cy="720000"/>
          </a:xfrm>
        </p:grpSpPr>
        <p:sp>
          <p:nvSpPr>
            <p:cNvPr id="3" name="文字方塊 2"/>
            <p:cNvSpPr txBox="1"/>
            <p:nvPr/>
          </p:nvSpPr>
          <p:spPr>
            <a:xfrm>
              <a:off x="353334" y="185951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模型</a:t>
              </a:r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設計</a:t>
              </a:r>
            </a:p>
          </p:txBody>
        </p:sp>
        <p:sp>
          <p:nvSpPr>
            <p:cNvPr id="4" name="圓角矩形 3"/>
            <p:cNvSpPr/>
            <p:nvPr/>
          </p:nvSpPr>
          <p:spPr>
            <a:xfrm rot="2700000">
              <a:off x="-515783" y="149117"/>
              <a:ext cx="720000" cy="720000"/>
            </a:xfrm>
            <a:prstGeom prst="roundRect">
              <a:avLst>
                <a:gd name="adj" fmla="val 1134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" name="直線接點 4"/>
            <p:cNvCxnSpPr/>
            <p:nvPr/>
          </p:nvCxnSpPr>
          <p:spPr>
            <a:xfrm flipH="1">
              <a:off x="-61921" y="555446"/>
              <a:ext cx="276836" cy="27683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/>
          <p:cNvSpPr/>
          <p:nvPr/>
        </p:nvSpPr>
        <p:spPr>
          <a:xfrm>
            <a:off x="9043332" y="6308521"/>
            <a:ext cx="2206305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6044189-7B6E-CAFB-8B31-BAC780A9D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677682"/>
              </p:ext>
            </p:extLst>
          </p:nvPr>
        </p:nvGraphicFramePr>
        <p:xfrm>
          <a:off x="6454013" y="158002"/>
          <a:ext cx="5580000" cy="3510000"/>
        </p:xfrm>
        <a:graphic>
          <a:graphicData uri="http://schemas.openxmlformats.org/drawingml/2006/table">
            <a:tbl>
              <a:tblPr firstRow="1" bandRow="1"/>
              <a:tblGrid>
                <a:gridCol w="1860000">
                  <a:extLst>
                    <a:ext uri="{9D8B030D-6E8A-4147-A177-3AD203B41FA5}">
                      <a16:colId xmlns:a16="http://schemas.microsoft.com/office/drawing/2014/main" val="1352566630"/>
                    </a:ext>
                  </a:extLst>
                </a:gridCol>
                <a:gridCol w="1860000">
                  <a:extLst>
                    <a:ext uri="{9D8B030D-6E8A-4147-A177-3AD203B41FA5}">
                      <a16:colId xmlns:a16="http://schemas.microsoft.com/office/drawing/2014/main" val="2491344455"/>
                    </a:ext>
                  </a:extLst>
                </a:gridCol>
                <a:gridCol w="1860000">
                  <a:extLst>
                    <a:ext uri="{9D8B030D-6E8A-4147-A177-3AD203B41FA5}">
                      <a16:colId xmlns:a16="http://schemas.microsoft.com/office/drawing/2014/main" val="3538712075"/>
                    </a:ext>
                  </a:extLst>
                </a:gridCol>
              </a:tblGrid>
              <a:tr h="23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altLang="zh-TW" sz="1000" b="1" kern="120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Structure Factor</a:t>
                      </a:r>
                      <a:endParaRPr lang="zh-TW" altLang="en-US" sz="1000" b="1" kern="1200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zh-TW" altLang="en-US" sz="1000" b="1" kern="120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名詞解釋</a:t>
                      </a: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TW" sz="1000" b="1" kern="120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Format</a:t>
                      </a:r>
                      <a:endParaRPr lang="zh-TW" altLang="en-US" sz="1000" b="1" kern="1200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039927"/>
                  </a:ext>
                </a:extLst>
              </a:tr>
              <a:tr h="23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Die size(X, Y)</a:t>
                      </a:r>
                      <a:endParaRPr lang="zh-TW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晶片水平和垂直長度</a:t>
                      </a: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Numeric</a:t>
                      </a: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492525"/>
                  </a:ext>
                </a:extLst>
              </a:tr>
              <a:tr h="23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Die thickness</a:t>
                      </a:r>
                      <a:endParaRPr lang="zh-TW" altLang="en-US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晶片厚度</a:t>
                      </a: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  <a:endParaRPr lang="en-US" altLang="zh-TW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6130843"/>
                  </a:ext>
                </a:extLst>
              </a:tr>
              <a:tr h="23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HS thickness</a:t>
                      </a:r>
                      <a:endParaRPr lang="zh-TW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散熱片厚度</a:t>
                      </a: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Numeric</a:t>
                      </a: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022536"/>
                  </a:ext>
                </a:extLst>
              </a:tr>
              <a:tr h="23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HS ring foot width</a:t>
                      </a:r>
                      <a:endParaRPr lang="zh-TW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散熱片底座寬度</a:t>
                      </a: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  <a:endParaRPr lang="en-US" altLang="zh-TW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3138157"/>
                  </a:ext>
                </a:extLst>
              </a:tr>
              <a:tr h="23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PKG size(X, Y)</a:t>
                      </a: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封裝水平和垂直長度</a:t>
                      </a: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Numeric</a:t>
                      </a: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939538"/>
                  </a:ext>
                </a:extLst>
              </a:tr>
              <a:tr h="23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PKG thickness</a:t>
                      </a:r>
                      <a:endParaRPr lang="zh-TW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r>
                        <a:rPr lang="zh-TW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封裝厚度</a:t>
                      </a: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Numeric</a:t>
                      </a: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885087"/>
                  </a:ext>
                </a:extLst>
              </a:tr>
              <a:tr h="23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SBS thickness</a:t>
                      </a:r>
                      <a:endParaRPr lang="zh-TW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r>
                        <a:rPr lang="zh-TW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基板厚度</a:t>
                      </a: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Numeric</a:t>
                      </a: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329123"/>
                  </a:ext>
                </a:extLst>
              </a:tr>
              <a:tr h="23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SBS layers</a:t>
                      </a:r>
                      <a:endParaRPr lang="zh-TW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基板層數</a:t>
                      </a: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Numeric</a:t>
                      </a: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6411353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SBS core type</a:t>
                      </a:r>
                      <a:endParaRPr lang="zh-TW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基板核心層類型</a:t>
                      </a: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  <a:endParaRPr lang="en-US" altLang="zh-TW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274919"/>
                  </a:ext>
                </a:extLst>
              </a:tr>
              <a:tr h="23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SBS core thickness</a:t>
                      </a:r>
                      <a:endParaRPr lang="zh-TW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基板核心層厚度</a:t>
                      </a: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Numeric</a:t>
                      </a: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885386"/>
                  </a:ext>
                </a:extLst>
              </a:tr>
              <a:tr h="23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SBS Cu thickness</a:t>
                      </a:r>
                      <a:endParaRPr lang="zh-TW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基板銅箔厚度</a:t>
                      </a: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Numeric</a:t>
                      </a:r>
                    </a:p>
                  </a:txBody>
                  <a:tcPr marL="58407" marR="58407" marT="29204" marB="29204"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402405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Hypotenuse</a:t>
                      </a:r>
                      <a:endParaRPr lang="zh-TW" altLang="en-US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marL="58407" marR="58407" marT="29204" marB="29204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斜邊</a:t>
                      </a:r>
                    </a:p>
                  </a:txBody>
                  <a:tcPr marL="58407" marR="58407" marT="29204" marB="29204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Numeric</a:t>
                      </a:r>
                      <a:endParaRPr lang="zh-TW" altLang="en-US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marL="58407" marR="58407" marT="29204" marB="29204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5630528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Area ratio</a:t>
                      </a:r>
                      <a:r>
                        <a:rPr lang="zh-TW" altLang="en-US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 </a:t>
                      </a:r>
                      <a:r>
                        <a:rPr lang="en-US" altLang="zh-TW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(Die/SBS)</a:t>
                      </a:r>
                    </a:p>
                  </a:txBody>
                  <a:tcPr marL="58407" marR="58407" marT="29204" marB="29204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面積比</a:t>
                      </a:r>
                    </a:p>
                  </a:txBody>
                  <a:tcPr marL="58407" marR="58407" marT="29204" marB="29204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Numeric</a:t>
                      </a:r>
                      <a:endParaRPr lang="zh-TW" altLang="en-US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marL="58407" marR="58407" marT="29204" marB="29204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81318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Volume ratio</a:t>
                      </a:r>
                      <a:r>
                        <a:rPr lang="zh-TW" altLang="en-US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 </a:t>
                      </a:r>
                      <a:r>
                        <a:rPr lang="en-US" altLang="zh-TW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(Die/SBS)</a:t>
                      </a:r>
                    </a:p>
                  </a:txBody>
                  <a:tcPr marL="58407" marR="58407" marT="29204" marB="29204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體積比</a:t>
                      </a:r>
                    </a:p>
                  </a:txBody>
                  <a:tcPr marL="58407" marR="58407" marT="29204" marB="29204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Numeric</a:t>
                      </a:r>
                      <a:endParaRPr lang="zh-TW" altLang="en-US" sz="1000" b="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marL="58407" marR="58407" marT="29204" marB="29204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3551194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AC5FCB4-BF60-2D71-5249-E64BC6574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106659"/>
              </p:ext>
            </p:extLst>
          </p:nvPr>
        </p:nvGraphicFramePr>
        <p:xfrm>
          <a:off x="6454013" y="3752992"/>
          <a:ext cx="5580000" cy="1170000"/>
        </p:xfrm>
        <a:graphic>
          <a:graphicData uri="http://schemas.openxmlformats.org/drawingml/2006/table">
            <a:tbl>
              <a:tblPr firstRow="1" bandRow="1"/>
              <a:tblGrid>
                <a:gridCol w="1860000">
                  <a:extLst>
                    <a:ext uri="{9D8B030D-6E8A-4147-A177-3AD203B41FA5}">
                      <a16:colId xmlns:a16="http://schemas.microsoft.com/office/drawing/2014/main" val="196419361"/>
                    </a:ext>
                  </a:extLst>
                </a:gridCol>
                <a:gridCol w="1860000">
                  <a:extLst>
                    <a:ext uri="{9D8B030D-6E8A-4147-A177-3AD203B41FA5}">
                      <a16:colId xmlns:a16="http://schemas.microsoft.com/office/drawing/2014/main" val="3546471754"/>
                    </a:ext>
                  </a:extLst>
                </a:gridCol>
                <a:gridCol w="1860000">
                  <a:extLst>
                    <a:ext uri="{9D8B030D-6E8A-4147-A177-3AD203B41FA5}">
                      <a16:colId xmlns:a16="http://schemas.microsoft.com/office/drawing/2014/main" val="3436248122"/>
                    </a:ext>
                  </a:extLst>
                </a:gridCol>
              </a:tblGrid>
              <a:tr h="23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algn="l"/>
                      <a:r>
                        <a:rPr lang="en-US" altLang="zh-TW" sz="9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Material Factor</a:t>
                      </a:r>
                      <a:endParaRPr lang="zh-TW" altLang="en-US" sz="9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algn="l"/>
                      <a:r>
                        <a:rPr lang="zh-TW" altLang="en-US" sz="9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名詞解釋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1" kern="120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Format</a:t>
                      </a:r>
                      <a:endParaRPr lang="zh-TW" altLang="en-US" sz="900" b="1" kern="1200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676552"/>
                  </a:ext>
                </a:extLst>
              </a:tr>
              <a:tr h="23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r>
                        <a:rPr lang="en-US" altLang="zh-TW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Adhesive type</a:t>
                      </a:r>
                      <a:endParaRPr lang="zh-TW" altLang="en-US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黏膠類型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  <a:endParaRPr lang="en-US" altLang="zh-TW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081840"/>
                  </a:ext>
                </a:extLst>
              </a:tr>
              <a:tr h="23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HS type</a:t>
                      </a:r>
                      <a:endParaRPr lang="zh-TW" altLang="en-US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散熱片類型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  <a:endParaRPr lang="zh-TW" altLang="en-US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3389875"/>
                  </a:ext>
                </a:extLst>
              </a:tr>
              <a:tr h="23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r>
                        <a:rPr lang="en-US" altLang="zh-TW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SBS core type</a:t>
                      </a:r>
                      <a:endParaRPr lang="zh-TW" altLang="en-US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基板核心材料類型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  <a:endParaRPr lang="zh-TW" altLang="en-US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442154"/>
                  </a:ext>
                </a:extLst>
              </a:tr>
              <a:tr h="234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UF type</a:t>
                      </a:r>
                      <a:endParaRPr lang="zh-TW" altLang="en-US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底部填充劑類型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9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  <a:endParaRPr lang="zh-TW" altLang="en-US" sz="9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753861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55E2A4B-4B59-C3E9-3803-98CC4D43E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142683"/>
              </p:ext>
            </p:extLst>
          </p:nvPr>
        </p:nvGraphicFramePr>
        <p:xfrm>
          <a:off x="6454013" y="4993118"/>
          <a:ext cx="5580000" cy="1706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60000">
                  <a:extLst>
                    <a:ext uri="{9D8B030D-6E8A-4147-A177-3AD203B41FA5}">
                      <a16:colId xmlns:a16="http://schemas.microsoft.com/office/drawing/2014/main" val="3078883158"/>
                    </a:ext>
                  </a:extLst>
                </a:gridCol>
                <a:gridCol w="1860000">
                  <a:extLst>
                    <a:ext uri="{9D8B030D-6E8A-4147-A177-3AD203B41FA5}">
                      <a16:colId xmlns:a16="http://schemas.microsoft.com/office/drawing/2014/main" val="4014531568"/>
                    </a:ext>
                  </a:extLst>
                </a:gridCol>
                <a:gridCol w="1860000">
                  <a:extLst>
                    <a:ext uri="{9D8B030D-6E8A-4147-A177-3AD203B41FA5}">
                      <a16:colId xmlns:a16="http://schemas.microsoft.com/office/drawing/2014/main" val="769192265"/>
                    </a:ext>
                  </a:extLst>
                </a:gridCol>
              </a:tblGrid>
              <a:tr h="241714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Process Parameters</a:t>
                      </a:r>
                      <a:endParaRPr lang="zh-TW" altLang="en-US" sz="1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名詞解釋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kern="120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Format</a:t>
                      </a:r>
                      <a:endParaRPr lang="zh-TW" altLang="en-US" sz="1000" b="1" kern="1200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60988"/>
                  </a:ext>
                </a:extLst>
              </a:tr>
              <a:tr h="2417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BM reflow</a:t>
                      </a:r>
                      <a:endParaRPr lang="zh-TW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焊膏回流焊接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  <a:endParaRPr lang="en-US" altLang="zh-TW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736379"/>
                  </a:ext>
                </a:extLst>
              </a:tr>
              <a:tr h="241714">
                <a:tc>
                  <a:txBody>
                    <a:bodyPr/>
                    <a:lstStyle/>
                    <a:p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HS cure Temp.</a:t>
                      </a:r>
                      <a:endParaRPr lang="zh-TW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散熱片固化溫度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  <a:endParaRPr lang="zh-TW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952010"/>
                  </a:ext>
                </a:extLst>
              </a:tr>
              <a:tr h="2417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Snap cure(Y/N)</a:t>
                      </a:r>
                      <a:endParaRPr lang="zh-TW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是否經熱壓合</a:t>
                      </a: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快速固化</a:t>
                      </a: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  <a:endParaRPr lang="zh-TW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063313"/>
                  </a:ext>
                </a:extLst>
              </a:tr>
              <a:tr h="2417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Snap cure Temp.</a:t>
                      </a:r>
                      <a:endParaRPr lang="zh-TW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熱壓合</a:t>
                      </a: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快速固化</a:t>
                      </a: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溫度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Numeric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268458"/>
                  </a:ext>
                </a:extLst>
              </a:tr>
              <a:tr h="2417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Snap cure Force</a:t>
                      </a:r>
                      <a:endParaRPr lang="zh-TW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熱壓合</a:t>
                      </a: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快速固化</a:t>
                      </a: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力量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Numeric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246111"/>
                  </a:ext>
                </a:extLst>
              </a:tr>
              <a:tr h="2417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UF cure Temp.</a:t>
                      </a:r>
                      <a:endParaRPr lang="zh-TW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底部填充劑固化溫度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  <a:endParaRPr lang="zh-TW" altLang="en-US" sz="10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565857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C91D4A0-0C5E-31A4-042D-EC4513D80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865095"/>
              </p:ext>
            </p:extLst>
          </p:nvPr>
        </p:nvGraphicFramePr>
        <p:xfrm>
          <a:off x="3621388" y="3242535"/>
          <a:ext cx="2592000" cy="11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2758372952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3954950166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PKG size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Total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5346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30x30mm~50x50mm</a:t>
                      </a:r>
                      <a:endParaRPr kumimoji="0" lang="zh-TW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11589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50x50mm~70x70mm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121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04918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323</a:t>
                      </a:r>
                      <a:endParaRPr lang="zh-TW" altLang="en-US" sz="1200" b="1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9421370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15FDFC85-4082-7491-41DB-5E36FF98DF73}"/>
              </a:ext>
            </a:extLst>
          </p:cNvPr>
          <p:cNvSpPr/>
          <p:nvPr/>
        </p:nvSpPr>
        <p:spPr>
          <a:xfrm>
            <a:off x="3514259" y="2494292"/>
            <a:ext cx="2230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Device </a:t>
            </a:r>
            <a:r>
              <a:rPr lang="zh-TW" altLang="en-US" sz="2400" b="1" dirty="0"/>
              <a:t>資料集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6567957-E1DB-A930-446F-09DAD9BC45BD}"/>
              </a:ext>
            </a:extLst>
          </p:cNvPr>
          <p:cNvSpPr txBox="1"/>
          <p:nvPr/>
        </p:nvSpPr>
        <p:spPr>
          <a:xfrm>
            <a:off x="3514259" y="2913875"/>
            <a:ext cx="2039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產品結構大小分類蒐集</a:t>
            </a:r>
          </a:p>
        </p:txBody>
      </p:sp>
      <p:cxnSp>
        <p:nvCxnSpPr>
          <p:cNvPr id="76" name="直線接點 75"/>
          <p:cNvCxnSpPr>
            <a:stCxn id="77" idx="4"/>
          </p:cNvCxnSpPr>
          <p:nvPr/>
        </p:nvCxnSpPr>
        <p:spPr>
          <a:xfrm>
            <a:off x="791465" y="2350529"/>
            <a:ext cx="0" cy="234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流程圖: 接點 76"/>
          <p:cNvSpPr/>
          <p:nvPr/>
        </p:nvSpPr>
        <p:spPr>
          <a:xfrm>
            <a:off x="737465" y="224252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流程圖: 接點 77"/>
          <p:cNvSpPr/>
          <p:nvPr/>
        </p:nvSpPr>
        <p:spPr>
          <a:xfrm>
            <a:off x="737465" y="284728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流程圖: 接點 78"/>
          <p:cNvSpPr/>
          <p:nvPr/>
        </p:nvSpPr>
        <p:spPr>
          <a:xfrm>
            <a:off x="737465" y="345204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流程圖: 接點 79"/>
          <p:cNvSpPr/>
          <p:nvPr/>
        </p:nvSpPr>
        <p:spPr>
          <a:xfrm>
            <a:off x="737465" y="405680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/>
        </p:nvSpPr>
        <p:spPr>
          <a:xfrm>
            <a:off x="924962" y="2096477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</a:rPr>
              <a:t>初始關鍵因子訂定</a:t>
            </a:r>
          </a:p>
        </p:txBody>
      </p:sp>
      <p:sp>
        <p:nvSpPr>
          <p:cNvPr id="82" name="矩形 81"/>
          <p:cNvSpPr/>
          <p:nvPr/>
        </p:nvSpPr>
        <p:spPr>
          <a:xfrm>
            <a:off x="924962" y="270022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模型選擇、方法論</a:t>
            </a:r>
          </a:p>
        </p:txBody>
      </p:sp>
      <p:sp>
        <p:nvSpPr>
          <p:cNvPr id="83" name="矩形 82"/>
          <p:cNvSpPr/>
          <p:nvPr/>
        </p:nvSpPr>
        <p:spPr>
          <a:xfrm>
            <a:off x="924962" y="330397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模型訓練</a:t>
            </a:r>
          </a:p>
        </p:txBody>
      </p:sp>
      <p:sp>
        <p:nvSpPr>
          <p:cNvPr id="84" name="矩形 83"/>
          <p:cNvSpPr/>
          <p:nvPr/>
        </p:nvSpPr>
        <p:spPr>
          <a:xfrm>
            <a:off x="924962" y="390773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評估分析</a:t>
            </a:r>
          </a:p>
        </p:txBody>
      </p:sp>
      <p:sp>
        <p:nvSpPr>
          <p:cNvPr id="85" name="圓角矩形 84"/>
          <p:cNvSpPr/>
          <p:nvPr/>
        </p:nvSpPr>
        <p:spPr>
          <a:xfrm>
            <a:off x="469783" y="1937197"/>
            <a:ext cx="2910980" cy="3096000"/>
          </a:xfrm>
          <a:prstGeom prst="roundRect">
            <a:avLst>
              <a:gd name="adj" fmla="val 7439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流程圖: 接點 85"/>
          <p:cNvSpPr/>
          <p:nvPr/>
        </p:nvSpPr>
        <p:spPr>
          <a:xfrm>
            <a:off x="737465" y="4661571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/>
        </p:nvSpPr>
        <p:spPr>
          <a:xfrm>
            <a:off x="924962" y="4511483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驗證</a:t>
            </a:r>
          </a:p>
        </p:txBody>
      </p:sp>
    </p:spTree>
    <p:extLst>
      <p:ext uri="{BB962C8B-B14F-4D97-AF65-F5344CB8AC3E}">
        <p14:creationId xmlns:p14="http://schemas.microsoft.com/office/powerpoint/2010/main" val="1820474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629D1-1223-AB7E-ACAC-8BB109A61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4DC364B6-1BB7-19A6-5DCC-715CB4A0DBE3}"/>
              </a:ext>
            </a:extLst>
          </p:cNvPr>
          <p:cNvGrpSpPr/>
          <p:nvPr/>
        </p:nvGrpSpPr>
        <p:grpSpPr>
          <a:xfrm>
            <a:off x="-515783" y="149117"/>
            <a:ext cx="2900442" cy="720000"/>
            <a:chOff x="-515783" y="149117"/>
            <a:chExt cx="2900442" cy="720000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8CF34D08-DEEE-6A4A-8AAC-D06D68C94D1B}"/>
                </a:ext>
              </a:extLst>
            </p:cNvPr>
            <p:cNvSpPr txBox="1"/>
            <p:nvPr/>
          </p:nvSpPr>
          <p:spPr>
            <a:xfrm>
              <a:off x="353334" y="185951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模型</a:t>
              </a:r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設計</a:t>
              </a:r>
            </a:p>
          </p:txBody>
        </p:sp>
        <p:sp>
          <p:nvSpPr>
            <p:cNvPr id="4" name="圓角矩形 3">
              <a:extLst>
                <a:ext uri="{FF2B5EF4-FFF2-40B4-BE49-F238E27FC236}">
                  <a16:creationId xmlns:a16="http://schemas.microsoft.com/office/drawing/2014/main" id="{EC3A0296-09C6-73FB-EF70-FC9607644450}"/>
                </a:ext>
              </a:extLst>
            </p:cNvPr>
            <p:cNvSpPr/>
            <p:nvPr/>
          </p:nvSpPr>
          <p:spPr>
            <a:xfrm rot="2700000">
              <a:off x="-515783" y="149117"/>
              <a:ext cx="720000" cy="720000"/>
            </a:xfrm>
            <a:prstGeom prst="roundRect">
              <a:avLst>
                <a:gd name="adj" fmla="val 1134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4F17ECD8-2FBC-3D72-2E8D-264D2388F4AC}"/>
                </a:ext>
              </a:extLst>
            </p:cNvPr>
            <p:cNvCxnSpPr/>
            <p:nvPr/>
          </p:nvCxnSpPr>
          <p:spPr>
            <a:xfrm flipH="1">
              <a:off x="-61921" y="555446"/>
              <a:ext cx="276836" cy="27683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88158A44-6589-F30B-CF5F-6C2A1778BEAC}"/>
              </a:ext>
            </a:extLst>
          </p:cNvPr>
          <p:cNvSpPr/>
          <p:nvPr/>
        </p:nvSpPr>
        <p:spPr>
          <a:xfrm>
            <a:off x="9043332" y="6308521"/>
            <a:ext cx="2206305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285A2E1-7384-98F2-6CE5-64283522E5F2}"/>
              </a:ext>
            </a:extLst>
          </p:cNvPr>
          <p:cNvSpPr/>
          <p:nvPr/>
        </p:nvSpPr>
        <p:spPr>
          <a:xfrm>
            <a:off x="3930859" y="4269775"/>
            <a:ext cx="7469676" cy="1692000"/>
          </a:xfrm>
          <a:prstGeom prst="roundRect">
            <a:avLst>
              <a:gd name="adj" fmla="val 11723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50F2F5A-1D14-56A0-AAC8-9AF91071DABE}"/>
              </a:ext>
            </a:extLst>
          </p:cNvPr>
          <p:cNvSpPr/>
          <p:nvPr/>
        </p:nvSpPr>
        <p:spPr>
          <a:xfrm>
            <a:off x="3930859" y="3798486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/>
              <a:t>方法論評估指標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8F49A65-9DB0-3E1F-90E6-59A08198F7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42"/>
          <a:stretch/>
        </p:blipFill>
        <p:spPr>
          <a:xfrm>
            <a:off x="4019442" y="5198996"/>
            <a:ext cx="2800767" cy="68707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3094F48-F688-8BC0-BE5C-14B1E9DF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009" y="5147561"/>
            <a:ext cx="2159635" cy="78994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964C6CF-7B52-7497-671B-4BD997E60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192" y="5193916"/>
            <a:ext cx="1655445" cy="697230"/>
          </a:xfrm>
          <a:prstGeom prst="rect">
            <a:avLst/>
          </a:prstGeom>
          <a:noFill/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C8363FC-1E10-95DD-E9E4-3FE95DBE8962}"/>
              </a:ext>
            </a:extLst>
          </p:cNvPr>
          <p:cNvSpPr/>
          <p:nvPr/>
        </p:nvSpPr>
        <p:spPr>
          <a:xfrm>
            <a:off x="4007859" y="4371621"/>
            <a:ext cx="24032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</a:rPr>
              <a:t>平均絕對誤差 </a:t>
            </a:r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</a:rPr>
              <a:t>MAE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5223490-9EFA-01AD-05A4-195C21A402F5}"/>
              </a:ext>
            </a:extLst>
          </p:cNvPr>
          <p:cNvSpPr/>
          <p:nvPr/>
        </p:nvSpPr>
        <p:spPr>
          <a:xfrm>
            <a:off x="6647739" y="4371621"/>
            <a:ext cx="22878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</a:rPr>
              <a:t>均方根誤差 </a:t>
            </a:r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</a:rPr>
              <a:t>RMSE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FB229DF-7116-1F4B-663D-5ADC12497185}"/>
              </a:ext>
            </a:extLst>
          </p:cNvPr>
          <p:cNvSpPr/>
          <p:nvPr/>
        </p:nvSpPr>
        <p:spPr>
          <a:xfrm>
            <a:off x="9566852" y="4371621"/>
            <a:ext cx="15616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</a:rPr>
              <a:t>決定係數 </a:t>
            </a:r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標楷體" panose="03000509000000000000" pitchFamily="65" charset="-120"/>
              </a:rPr>
              <a:t>R</a:t>
            </a:r>
            <a:r>
              <a:rPr lang="en-US" altLang="zh-TW" sz="1800" b="1" baseline="30000" dirty="0">
                <a:solidFill>
                  <a:schemeClr val="accent1">
                    <a:lumMod val="75000"/>
                  </a:schemeClr>
                </a:solidFill>
                <a:effectLst/>
                <a:latin typeface="+mj-lt"/>
                <a:ea typeface="標楷體" panose="03000509000000000000" pitchFamily="65" charset="-120"/>
              </a:rPr>
              <a:t>2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98EB7F5-4427-2F1E-B8B9-903468995C68}"/>
              </a:ext>
            </a:extLst>
          </p:cNvPr>
          <p:cNvSpPr txBox="1"/>
          <p:nvPr/>
        </p:nvSpPr>
        <p:spPr>
          <a:xfrm>
            <a:off x="4007859" y="4733231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誤差的正負不會進行抵消，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能夠更準確地反映誤差的整體情況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60BE639-5C8B-DFF8-21E8-4252A3817CDD}"/>
              </a:ext>
            </a:extLst>
          </p:cNvPr>
          <p:cNvSpPr txBox="1"/>
          <p:nvPr/>
        </p:nvSpPr>
        <p:spPr>
          <a:xfrm>
            <a:off x="6647739" y="4733230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識別出異常或離群值，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能夠顯示出是否有效控制大的預測誤差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47F3FAE-B6AE-3370-8A97-223CD64B9EF0}"/>
              </a:ext>
            </a:extLst>
          </p:cNvPr>
          <p:cNvSpPr txBox="1"/>
          <p:nvPr/>
        </p:nvSpPr>
        <p:spPr>
          <a:xfrm>
            <a:off x="9566852" y="473323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誤差的變異程度，</a:t>
            </a:r>
            <a:endParaRPr lang="en-US" altLang="zh-TW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模型對資料擬合的好壞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8E94853B-7BD5-1339-F003-78227A853C3D}"/>
              </a:ext>
            </a:extLst>
          </p:cNvPr>
          <p:cNvSpPr/>
          <p:nvPr/>
        </p:nvSpPr>
        <p:spPr>
          <a:xfrm>
            <a:off x="3984859" y="1457748"/>
            <a:ext cx="7469676" cy="1692000"/>
          </a:xfrm>
          <a:prstGeom prst="roundRect">
            <a:avLst>
              <a:gd name="adj" fmla="val 11723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B469B98-57F0-1F7B-48D4-9933DA9D2B9E}"/>
              </a:ext>
            </a:extLst>
          </p:cNvPr>
          <p:cNvSpPr/>
          <p:nvPr/>
        </p:nvSpPr>
        <p:spPr>
          <a:xfrm>
            <a:off x="3984859" y="99608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/>
              <a:t>演算法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01C61E7-F9A7-6A10-82EA-6D8D9BD17DDF}"/>
              </a:ext>
            </a:extLst>
          </p:cNvPr>
          <p:cNvSpPr/>
          <p:nvPr/>
        </p:nvSpPr>
        <p:spPr>
          <a:xfrm>
            <a:off x="4019442" y="1511768"/>
            <a:ext cx="13805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</a:rPr>
              <a:t>Gradient </a:t>
            </a:r>
          </a:p>
          <a:p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</a:rPr>
              <a:t>Boosting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8FF56EA-3521-A09C-C3D5-8282DA3FE186}"/>
              </a:ext>
            </a:extLst>
          </p:cNvPr>
          <p:cNvSpPr/>
          <p:nvPr/>
        </p:nvSpPr>
        <p:spPr>
          <a:xfrm>
            <a:off x="5859036" y="1511768"/>
            <a:ext cx="15966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</a:rPr>
              <a:t>Linear </a:t>
            </a:r>
          </a:p>
          <a:p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1ED7239-A12B-4360-2816-81FDE09E6C8E}"/>
              </a:ext>
            </a:extLst>
          </p:cNvPr>
          <p:cNvSpPr/>
          <p:nvPr/>
        </p:nvSpPr>
        <p:spPr>
          <a:xfrm>
            <a:off x="7686350" y="1511768"/>
            <a:ext cx="13452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</a:rPr>
              <a:t>Random </a:t>
            </a:r>
          </a:p>
          <a:p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</a:rPr>
              <a:t>Forest</a:t>
            </a: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3A2F9112-351E-7EED-1B9F-712196CB97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780"/>
          <a:stretch/>
        </p:blipFill>
        <p:spPr>
          <a:xfrm>
            <a:off x="4133424" y="2210622"/>
            <a:ext cx="1692000" cy="804712"/>
          </a:xfrm>
          <a:prstGeom prst="rect">
            <a:avLst/>
          </a:prstGeom>
          <a:effectLst/>
        </p:spPr>
      </p:pic>
      <p:pic>
        <p:nvPicPr>
          <p:cNvPr id="42" name="Picture 6" descr="Linear regression (is the most important algorithm ever)">
            <a:extLst>
              <a:ext uri="{FF2B5EF4-FFF2-40B4-BE49-F238E27FC236}">
                <a16:creationId xmlns:a16="http://schemas.microsoft.com/office/drawing/2014/main" id="{B52F3292-ED51-12BF-4D5F-42B4385D9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t="12373" r="8247" b="7822"/>
          <a:stretch/>
        </p:blipFill>
        <p:spPr bwMode="auto">
          <a:xfrm>
            <a:off x="5965476" y="2210622"/>
            <a:ext cx="1692000" cy="80471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3435E788-0BDA-831E-DDF3-3FEE01A0412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5" t="34228" r="668" b="8609"/>
          <a:stretch/>
        </p:blipFill>
        <p:spPr>
          <a:xfrm>
            <a:off x="7797528" y="2210622"/>
            <a:ext cx="1692000" cy="804712"/>
          </a:xfrm>
          <a:prstGeom prst="rect">
            <a:avLst/>
          </a:prstGeom>
          <a:effectLst/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FADCBA22-C139-4B5F-E172-5062D7768D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29581" y="2210622"/>
            <a:ext cx="1692000" cy="804711"/>
          </a:xfrm>
          <a:prstGeom prst="rect">
            <a:avLst/>
          </a:prstGeom>
          <a:effectLst/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1CBF1A11-6C73-3529-B460-956C497CD66D}"/>
              </a:ext>
            </a:extLst>
          </p:cNvPr>
          <p:cNvSpPr/>
          <p:nvPr/>
        </p:nvSpPr>
        <p:spPr>
          <a:xfrm>
            <a:off x="9528028" y="1665656"/>
            <a:ext cx="7857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</a:rPr>
              <a:t>SVM</a:t>
            </a:r>
          </a:p>
        </p:txBody>
      </p:sp>
      <p:cxnSp>
        <p:nvCxnSpPr>
          <p:cNvPr id="56" name="直線接點 55"/>
          <p:cNvCxnSpPr>
            <a:stCxn id="57" idx="4"/>
          </p:cNvCxnSpPr>
          <p:nvPr/>
        </p:nvCxnSpPr>
        <p:spPr>
          <a:xfrm>
            <a:off x="791465" y="2350529"/>
            <a:ext cx="0" cy="234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流程圖: 接點 56"/>
          <p:cNvSpPr/>
          <p:nvPr/>
        </p:nvSpPr>
        <p:spPr>
          <a:xfrm>
            <a:off x="737465" y="224252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流程圖: 接點 57"/>
          <p:cNvSpPr/>
          <p:nvPr/>
        </p:nvSpPr>
        <p:spPr>
          <a:xfrm>
            <a:off x="737465" y="284728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流程圖: 接點 58"/>
          <p:cNvSpPr/>
          <p:nvPr/>
        </p:nvSpPr>
        <p:spPr>
          <a:xfrm>
            <a:off x="737465" y="345204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流程圖: 接點 59"/>
          <p:cNvSpPr/>
          <p:nvPr/>
        </p:nvSpPr>
        <p:spPr>
          <a:xfrm>
            <a:off x="737465" y="405680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924962" y="2096477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初始關鍵因子訂定</a:t>
            </a:r>
          </a:p>
        </p:txBody>
      </p:sp>
      <p:sp>
        <p:nvSpPr>
          <p:cNvPr id="62" name="矩形 61"/>
          <p:cNvSpPr/>
          <p:nvPr/>
        </p:nvSpPr>
        <p:spPr>
          <a:xfrm>
            <a:off x="924962" y="270022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</a:rPr>
              <a:t>模型選擇、方法論</a:t>
            </a:r>
          </a:p>
        </p:txBody>
      </p:sp>
      <p:sp>
        <p:nvSpPr>
          <p:cNvPr id="63" name="矩形 62"/>
          <p:cNvSpPr/>
          <p:nvPr/>
        </p:nvSpPr>
        <p:spPr>
          <a:xfrm>
            <a:off x="924962" y="330397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模型訓練</a:t>
            </a:r>
          </a:p>
        </p:txBody>
      </p:sp>
      <p:sp>
        <p:nvSpPr>
          <p:cNvPr id="64" name="矩形 63"/>
          <p:cNvSpPr/>
          <p:nvPr/>
        </p:nvSpPr>
        <p:spPr>
          <a:xfrm>
            <a:off x="924962" y="390773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評估分析</a:t>
            </a:r>
          </a:p>
        </p:txBody>
      </p:sp>
      <p:sp>
        <p:nvSpPr>
          <p:cNvPr id="65" name="圓角矩形 64"/>
          <p:cNvSpPr/>
          <p:nvPr/>
        </p:nvSpPr>
        <p:spPr>
          <a:xfrm>
            <a:off x="469783" y="1937197"/>
            <a:ext cx="2910980" cy="3096000"/>
          </a:xfrm>
          <a:prstGeom prst="roundRect">
            <a:avLst>
              <a:gd name="adj" fmla="val 7439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流程圖: 接點 65"/>
          <p:cNvSpPr/>
          <p:nvPr/>
        </p:nvSpPr>
        <p:spPr>
          <a:xfrm>
            <a:off x="737465" y="4661571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924962" y="4511483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驗證</a:t>
            </a:r>
          </a:p>
        </p:txBody>
      </p:sp>
    </p:spTree>
    <p:extLst>
      <p:ext uri="{BB962C8B-B14F-4D97-AF65-F5344CB8AC3E}">
        <p14:creationId xmlns:p14="http://schemas.microsoft.com/office/powerpoint/2010/main" val="2420898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DAB46-C3AF-39C0-A1FF-710AFCAD5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9C7887DE-BD13-1200-1C90-E7FC0F5D1E35}"/>
              </a:ext>
            </a:extLst>
          </p:cNvPr>
          <p:cNvGrpSpPr/>
          <p:nvPr/>
        </p:nvGrpSpPr>
        <p:grpSpPr>
          <a:xfrm>
            <a:off x="-515783" y="149117"/>
            <a:ext cx="2900442" cy="720000"/>
            <a:chOff x="-515783" y="149117"/>
            <a:chExt cx="2900442" cy="720000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78C15D57-24A2-74A2-9344-DC12AF2E59E5}"/>
                </a:ext>
              </a:extLst>
            </p:cNvPr>
            <p:cNvSpPr txBox="1"/>
            <p:nvPr/>
          </p:nvSpPr>
          <p:spPr>
            <a:xfrm>
              <a:off x="353334" y="185951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模型</a:t>
              </a:r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設計</a:t>
              </a:r>
            </a:p>
          </p:txBody>
        </p:sp>
        <p:sp>
          <p:nvSpPr>
            <p:cNvPr id="4" name="圓角矩形 3">
              <a:extLst>
                <a:ext uri="{FF2B5EF4-FFF2-40B4-BE49-F238E27FC236}">
                  <a16:creationId xmlns:a16="http://schemas.microsoft.com/office/drawing/2014/main" id="{1B36954C-8DC2-4E9C-12D1-7D57736D5012}"/>
                </a:ext>
              </a:extLst>
            </p:cNvPr>
            <p:cNvSpPr/>
            <p:nvPr/>
          </p:nvSpPr>
          <p:spPr>
            <a:xfrm rot="2700000">
              <a:off x="-515783" y="149117"/>
              <a:ext cx="720000" cy="720000"/>
            </a:xfrm>
            <a:prstGeom prst="roundRect">
              <a:avLst>
                <a:gd name="adj" fmla="val 1134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61ADED76-335A-E2D1-087C-2E9E65ACD2C2}"/>
                </a:ext>
              </a:extLst>
            </p:cNvPr>
            <p:cNvCxnSpPr/>
            <p:nvPr/>
          </p:nvCxnSpPr>
          <p:spPr>
            <a:xfrm flipH="1">
              <a:off x="-61921" y="555446"/>
              <a:ext cx="276836" cy="27683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8989B21A-6C34-51E7-BE32-91E32BCDE834}"/>
              </a:ext>
            </a:extLst>
          </p:cNvPr>
          <p:cNvSpPr/>
          <p:nvPr/>
        </p:nvSpPr>
        <p:spPr>
          <a:xfrm>
            <a:off x="9043332" y="6308521"/>
            <a:ext cx="2206305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5DAD3CE-14C5-2B49-194F-4AFAA6609D45}"/>
              </a:ext>
            </a:extLst>
          </p:cNvPr>
          <p:cNvSpPr/>
          <p:nvPr/>
        </p:nvSpPr>
        <p:spPr>
          <a:xfrm>
            <a:off x="3984859" y="774702"/>
            <a:ext cx="28696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/>
              <a:t>模型訓練資料 </a:t>
            </a:r>
            <a:r>
              <a:rPr lang="en-US" altLang="zh-TW" sz="2400" b="1" dirty="0"/>
              <a:t>:</a:t>
            </a:r>
            <a:r>
              <a:rPr lang="zh-TW" altLang="en-US" sz="2400" b="1" dirty="0"/>
              <a:t> </a:t>
            </a:r>
            <a:r>
              <a:rPr lang="en-US" altLang="zh-TW" sz="2400" b="1" dirty="0"/>
              <a:t>323</a:t>
            </a:r>
            <a:endParaRPr lang="zh-TW" altLang="en-US" sz="2400" b="1" dirty="0"/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6B77C28D-67B0-149D-CC32-1D8A9225A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462743"/>
              </p:ext>
            </p:extLst>
          </p:nvPr>
        </p:nvGraphicFramePr>
        <p:xfrm>
          <a:off x="4094987" y="3198904"/>
          <a:ext cx="7020000" cy="1371600"/>
        </p:xfrm>
        <a:graphic>
          <a:graphicData uri="http://schemas.openxmlformats.org/drawingml/2006/table">
            <a:tbl>
              <a:tblPr firstRow="1" bandRow="1"/>
              <a:tblGrid>
                <a:gridCol w="1858225">
                  <a:extLst>
                    <a:ext uri="{9D8B030D-6E8A-4147-A177-3AD203B41FA5}">
                      <a16:colId xmlns:a16="http://schemas.microsoft.com/office/drawing/2014/main" val="196419361"/>
                    </a:ext>
                  </a:extLst>
                </a:gridCol>
                <a:gridCol w="1238825">
                  <a:extLst>
                    <a:ext uri="{9D8B030D-6E8A-4147-A177-3AD203B41FA5}">
                      <a16:colId xmlns:a16="http://schemas.microsoft.com/office/drawing/2014/main" val="3546471754"/>
                    </a:ext>
                  </a:extLst>
                </a:gridCol>
                <a:gridCol w="1238825">
                  <a:extLst>
                    <a:ext uri="{9D8B030D-6E8A-4147-A177-3AD203B41FA5}">
                      <a16:colId xmlns:a16="http://schemas.microsoft.com/office/drawing/2014/main" val="3436248122"/>
                    </a:ext>
                  </a:extLst>
                </a:gridCol>
                <a:gridCol w="1238825">
                  <a:extLst>
                    <a:ext uri="{9D8B030D-6E8A-4147-A177-3AD203B41FA5}">
                      <a16:colId xmlns:a16="http://schemas.microsoft.com/office/drawing/2014/main" val="2596695375"/>
                    </a:ext>
                  </a:extLst>
                </a:gridCol>
                <a:gridCol w="1445300">
                  <a:extLst>
                    <a:ext uri="{9D8B030D-6E8A-4147-A177-3AD203B41FA5}">
                      <a16:colId xmlns:a16="http://schemas.microsoft.com/office/drawing/2014/main" val="3876172191"/>
                    </a:ext>
                  </a:extLst>
                </a:gridCol>
              </a:tblGrid>
              <a:tr h="266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algn="ctr"/>
                      <a:r>
                        <a:rPr lang="en-US" altLang="zh-TW" sz="12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Model</a:t>
                      </a:r>
                      <a:endParaRPr lang="zh-TW" altLang="en-US" sz="12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algn="ctr"/>
                      <a:r>
                        <a:rPr lang="en-US" altLang="zh-TW" sz="12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MAE</a:t>
                      </a:r>
                      <a:endParaRPr lang="zh-TW" altLang="en-US" sz="12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zh-TW" altLang="zh-TW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²</a:t>
                      </a:r>
                      <a:endParaRPr lang="zh-TW" altLang="en-US" sz="1000" b="1" kern="1200" dirty="0">
                        <a:solidFill>
                          <a:schemeClr val="bg1"/>
                        </a:solidFill>
                        <a:latin typeface="+mn-lt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RMSE</a:t>
                      </a:r>
                      <a:endParaRPr lang="zh-TW" altLang="en-US" sz="1200" b="1" kern="1200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kern="120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模型指標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676552"/>
                  </a:ext>
                </a:extLst>
              </a:tr>
              <a:tr h="266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Gradient Boosting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21.15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0.39</a:t>
                      </a:r>
                      <a:endParaRPr lang="en-US" altLang="zh-TW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46.68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MAE &lt;15(um)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081840"/>
                  </a:ext>
                </a:extLst>
              </a:tr>
              <a:tr h="266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Lasso Linear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25.34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36.81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3389875"/>
                  </a:ext>
                </a:extLst>
              </a:tr>
              <a:tr h="266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lvl="0" algn="l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Random Forest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22.71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0.01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35.62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442154"/>
                  </a:ext>
                </a:extLst>
              </a:tr>
              <a:tr h="266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Support Vector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27.45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0.11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33.84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753861"/>
                  </a:ext>
                </a:extLst>
              </a:tr>
            </a:tbl>
          </a:graphicData>
        </a:graphic>
      </p:graphicFrame>
      <p:pic>
        <p:nvPicPr>
          <p:cNvPr id="44" name="圖片 43">
            <a:extLst>
              <a:ext uri="{FF2B5EF4-FFF2-40B4-BE49-F238E27FC236}">
                <a16:creationId xmlns:a16="http://schemas.microsoft.com/office/drawing/2014/main" id="{FFFC34BD-E6DC-CD0C-BF40-5C496B3CC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859" y="1509869"/>
            <a:ext cx="7200000" cy="1622857"/>
          </a:xfrm>
          <a:prstGeom prst="rect">
            <a:avLst/>
          </a:prstGeom>
        </p:spPr>
      </p:pic>
      <p:sp>
        <p:nvSpPr>
          <p:cNvPr id="46" name="文字方塊 45">
            <a:extLst>
              <a:ext uri="{FF2B5EF4-FFF2-40B4-BE49-F238E27FC236}">
                <a16:creationId xmlns:a16="http://schemas.microsoft.com/office/drawing/2014/main" id="{FAA2B60D-FDC9-23DF-826F-B1E9C08A0E3A}"/>
              </a:ext>
            </a:extLst>
          </p:cNvPr>
          <p:cNvSpPr txBox="1"/>
          <p:nvPr/>
        </p:nvSpPr>
        <p:spPr>
          <a:xfrm>
            <a:off x="3984859" y="1194285"/>
            <a:ext cx="16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PKG size </a:t>
            </a:r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樣本分布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781EAD07-A977-504F-2FD0-6DEF118ACF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987" y="4909621"/>
            <a:ext cx="2353648" cy="1726071"/>
          </a:xfrm>
          <a:prstGeom prst="rect">
            <a:avLst/>
          </a:prstGeom>
          <a:noFill/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EB8F7BD7-3446-3ADE-0DD9-CD8F541C9C33}"/>
              </a:ext>
            </a:extLst>
          </p:cNvPr>
          <p:cNvSpPr txBox="1"/>
          <p:nvPr/>
        </p:nvSpPr>
        <p:spPr>
          <a:xfrm>
            <a:off x="6448635" y="5265756"/>
            <a:ext cx="3166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/>
              <a:t>剔除離群值以降低誤差影響</a:t>
            </a:r>
            <a:endParaRPr lang="en-US" altLang="zh-TW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/>
              <a:t>移除系統中存在缺失值的因子筆數</a:t>
            </a: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BDACF683-EA0A-A7F2-E717-B5A9CCC93F4C}"/>
              </a:ext>
            </a:extLst>
          </p:cNvPr>
          <p:cNvCxnSpPr/>
          <p:nvPr/>
        </p:nvCxnSpPr>
        <p:spPr>
          <a:xfrm>
            <a:off x="6612556" y="6150543"/>
            <a:ext cx="900000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4B9889A8-6251-DAC2-82B3-52DB4F50C0ED}"/>
              </a:ext>
            </a:extLst>
          </p:cNvPr>
          <p:cNvSpPr txBox="1"/>
          <p:nvPr/>
        </p:nvSpPr>
        <p:spPr>
          <a:xfrm>
            <a:off x="6612556" y="583559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資料筆數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772106DC-07DE-9D0C-5F3C-7ABB7CA14D34}"/>
              </a:ext>
            </a:extLst>
          </p:cNvPr>
          <p:cNvSpPr txBox="1"/>
          <p:nvPr/>
        </p:nvSpPr>
        <p:spPr>
          <a:xfrm>
            <a:off x="7575234" y="5943318"/>
            <a:ext cx="660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</a:rPr>
              <a:t>293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3" name="直線接點 52"/>
          <p:cNvCxnSpPr>
            <a:stCxn id="55" idx="4"/>
          </p:cNvCxnSpPr>
          <p:nvPr/>
        </p:nvCxnSpPr>
        <p:spPr>
          <a:xfrm>
            <a:off x="791465" y="2350529"/>
            <a:ext cx="0" cy="234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流程圖: 接點 54"/>
          <p:cNvSpPr/>
          <p:nvPr/>
        </p:nvSpPr>
        <p:spPr>
          <a:xfrm>
            <a:off x="737465" y="224252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流程圖: 接點 55"/>
          <p:cNvSpPr/>
          <p:nvPr/>
        </p:nvSpPr>
        <p:spPr>
          <a:xfrm>
            <a:off x="737465" y="284728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流程圖: 接點 56"/>
          <p:cNvSpPr/>
          <p:nvPr/>
        </p:nvSpPr>
        <p:spPr>
          <a:xfrm>
            <a:off x="737465" y="345204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流程圖: 接點 57"/>
          <p:cNvSpPr/>
          <p:nvPr/>
        </p:nvSpPr>
        <p:spPr>
          <a:xfrm>
            <a:off x="737465" y="405680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924962" y="2096477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初始關鍵因子訂定</a:t>
            </a:r>
          </a:p>
        </p:txBody>
      </p:sp>
      <p:sp>
        <p:nvSpPr>
          <p:cNvPr id="60" name="矩形 59"/>
          <p:cNvSpPr/>
          <p:nvPr/>
        </p:nvSpPr>
        <p:spPr>
          <a:xfrm>
            <a:off x="924962" y="270022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模型選擇、方法論</a:t>
            </a:r>
          </a:p>
        </p:txBody>
      </p:sp>
      <p:sp>
        <p:nvSpPr>
          <p:cNvPr id="61" name="矩形 60"/>
          <p:cNvSpPr/>
          <p:nvPr/>
        </p:nvSpPr>
        <p:spPr>
          <a:xfrm>
            <a:off x="924962" y="330397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</a:rPr>
              <a:t>模型訓練</a:t>
            </a:r>
          </a:p>
        </p:txBody>
      </p:sp>
      <p:sp>
        <p:nvSpPr>
          <p:cNvPr id="62" name="矩形 61"/>
          <p:cNvSpPr/>
          <p:nvPr/>
        </p:nvSpPr>
        <p:spPr>
          <a:xfrm>
            <a:off x="924962" y="390773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</a:rPr>
              <a:t>評估分析</a:t>
            </a:r>
          </a:p>
        </p:txBody>
      </p:sp>
      <p:sp>
        <p:nvSpPr>
          <p:cNvPr id="63" name="圓角矩形 62"/>
          <p:cNvSpPr/>
          <p:nvPr/>
        </p:nvSpPr>
        <p:spPr>
          <a:xfrm>
            <a:off x="469783" y="1937197"/>
            <a:ext cx="2910980" cy="3096000"/>
          </a:xfrm>
          <a:prstGeom prst="roundRect">
            <a:avLst>
              <a:gd name="adj" fmla="val 7439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流程圖: 接點 63"/>
          <p:cNvSpPr/>
          <p:nvPr/>
        </p:nvSpPr>
        <p:spPr>
          <a:xfrm>
            <a:off x="737465" y="4661571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924962" y="4511483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驗證</a:t>
            </a:r>
          </a:p>
        </p:txBody>
      </p:sp>
    </p:spTree>
    <p:extLst>
      <p:ext uri="{BB962C8B-B14F-4D97-AF65-F5344CB8AC3E}">
        <p14:creationId xmlns:p14="http://schemas.microsoft.com/office/powerpoint/2010/main" val="3834866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043332" y="6308521"/>
            <a:ext cx="2206305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圓角矩形 25"/>
          <p:cNvSpPr/>
          <p:nvPr/>
        </p:nvSpPr>
        <p:spPr>
          <a:xfrm rot="2700000">
            <a:off x="9834542" y="1361932"/>
            <a:ext cx="2160000" cy="2160000"/>
          </a:xfrm>
          <a:prstGeom prst="roundRect">
            <a:avLst>
              <a:gd name="adj" fmla="val 11341"/>
            </a:avLst>
          </a:prstGeom>
          <a:blipFill dpi="0" rotWithShape="0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角矩形 26"/>
          <p:cNvSpPr/>
          <p:nvPr/>
        </p:nvSpPr>
        <p:spPr>
          <a:xfrm rot="2700000">
            <a:off x="8087466" y="-416037"/>
            <a:ext cx="2160000" cy="2160000"/>
          </a:xfrm>
          <a:prstGeom prst="roundRect">
            <a:avLst>
              <a:gd name="adj" fmla="val 1134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圓角矩形 27"/>
          <p:cNvSpPr/>
          <p:nvPr/>
        </p:nvSpPr>
        <p:spPr>
          <a:xfrm rot="2700000">
            <a:off x="-423658" y="5052571"/>
            <a:ext cx="2160000" cy="2160000"/>
          </a:xfrm>
          <a:prstGeom prst="roundRect">
            <a:avLst>
              <a:gd name="adj" fmla="val 1134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圓角矩形 30"/>
          <p:cNvSpPr/>
          <p:nvPr/>
        </p:nvSpPr>
        <p:spPr>
          <a:xfrm rot="2700000">
            <a:off x="11581617" y="3210588"/>
            <a:ext cx="2160000" cy="2160000"/>
          </a:xfrm>
          <a:prstGeom prst="roundRect">
            <a:avLst>
              <a:gd name="adj" fmla="val 1134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1367412" y="1230683"/>
            <a:ext cx="22745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/>
              <a:t>Contents</a:t>
            </a:r>
            <a:endParaRPr lang="zh-TW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449211" y="2380058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1. </a:t>
            </a:r>
            <a:r>
              <a:rPr lang="zh-TW" altLang="en-US" sz="2000" b="1" dirty="0"/>
              <a:t>研究動機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5228877" y="2380058"/>
            <a:ext cx="3180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2.</a:t>
            </a: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TW" altLang="en-US" sz="2000" b="1" dirty="0"/>
              <a:t>製程概述與平面度定義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449211" y="3167393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3.</a:t>
            </a: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TW" altLang="en-US" sz="2000" b="1" dirty="0"/>
              <a:t>研究架構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5228877" y="3167393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4.</a:t>
            </a: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TW" altLang="en-US" sz="2000" b="1" dirty="0"/>
              <a:t>基礎理論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2449211" y="3954728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5.</a:t>
            </a: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TW" altLang="en-US" sz="2000" b="1" dirty="0"/>
              <a:t>文獻回顧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5228877" y="3954728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6.</a:t>
            </a: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TW" altLang="en-US" sz="2000" b="1" dirty="0"/>
              <a:t>模型設計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2449211" y="4742063"/>
            <a:ext cx="1641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7.</a:t>
            </a: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TW" altLang="en-US" sz="2000" b="1" dirty="0"/>
              <a:t>實驗結果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5228877" y="4742063"/>
            <a:ext cx="2411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8.</a:t>
            </a:r>
            <a:r>
              <a:rPr lang="zh-TW" altLang="en-U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TW" altLang="en-US" sz="2000" b="1" dirty="0"/>
              <a:t>結論與未來展望</a:t>
            </a:r>
          </a:p>
        </p:txBody>
      </p:sp>
    </p:spTree>
    <p:extLst>
      <p:ext uri="{BB962C8B-B14F-4D97-AF65-F5344CB8AC3E}">
        <p14:creationId xmlns:p14="http://schemas.microsoft.com/office/powerpoint/2010/main" val="4253171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A698E-D964-1B91-2DBE-AB0A94E73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AD5E15BD-F2F2-14DE-671D-4D02DFC585C8}"/>
              </a:ext>
            </a:extLst>
          </p:cNvPr>
          <p:cNvGrpSpPr/>
          <p:nvPr/>
        </p:nvGrpSpPr>
        <p:grpSpPr>
          <a:xfrm>
            <a:off x="-515783" y="149117"/>
            <a:ext cx="2900442" cy="720000"/>
            <a:chOff x="-515783" y="149117"/>
            <a:chExt cx="2900442" cy="720000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0334BF74-6B45-3F70-9DBC-1AEBE6024E2B}"/>
                </a:ext>
              </a:extLst>
            </p:cNvPr>
            <p:cNvSpPr txBox="1"/>
            <p:nvPr/>
          </p:nvSpPr>
          <p:spPr>
            <a:xfrm>
              <a:off x="353334" y="185951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模型</a:t>
              </a:r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設計</a:t>
              </a:r>
            </a:p>
          </p:txBody>
        </p:sp>
        <p:sp>
          <p:nvSpPr>
            <p:cNvPr id="4" name="圓角矩形 3">
              <a:extLst>
                <a:ext uri="{FF2B5EF4-FFF2-40B4-BE49-F238E27FC236}">
                  <a16:creationId xmlns:a16="http://schemas.microsoft.com/office/drawing/2014/main" id="{EEFF6C12-2758-95A8-D365-B486BDA48E1A}"/>
                </a:ext>
              </a:extLst>
            </p:cNvPr>
            <p:cNvSpPr/>
            <p:nvPr/>
          </p:nvSpPr>
          <p:spPr>
            <a:xfrm rot="2700000">
              <a:off x="-515783" y="149117"/>
              <a:ext cx="720000" cy="720000"/>
            </a:xfrm>
            <a:prstGeom prst="roundRect">
              <a:avLst>
                <a:gd name="adj" fmla="val 1134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D718680D-D9DA-14C4-7F87-92CD2B365C4B}"/>
                </a:ext>
              </a:extLst>
            </p:cNvPr>
            <p:cNvCxnSpPr/>
            <p:nvPr/>
          </p:nvCxnSpPr>
          <p:spPr>
            <a:xfrm flipH="1">
              <a:off x="-61921" y="555446"/>
              <a:ext cx="276836" cy="27683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02789D12-919A-A607-5A8F-FA2A781916D1}"/>
              </a:ext>
            </a:extLst>
          </p:cNvPr>
          <p:cNvSpPr/>
          <p:nvPr/>
        </p:nvSpPr>
        <p:spPr>
          <a:xfrm>
            <a:off x="9043332" y="6308521"/>
            <a:ext cx="2206305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62DDB8F-A6CB-6E1D-0DCB-3E501EE7BCBF}"/>
              </a:ext>
            </a:extLst>
          </p:cNvPr>
          <p:cNvSpPr/>
          <p:nvPr/>
        </p:nvSpPr>
        <p:spPr>
          <a:xfrm>
            <a:off x="3984859" y="774702"/>
            <a:ext cx="28696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/>
              <a:t>模型訓練資料 </a:t>
            </a:r>
            <a:r>
              <a:rPr lang="en-US" altLang="zh-TW" sz="2400" b="1" dirty="0"/>
              <a:t>:</a:t>
            </a:r>
            <a:r>
              <a:rPr lang="zh-TW" altLang="en-US" sz="2400" b="1" dirty="0"/>
              <a:t> </a:t>
            </a:r>
            <a:r>
              <a:rPr lang="en-US" altLang="zh-TW" sz="2400" b="1" dirty="0"/>
              <a:t>293</a:t>
            </a:r>
            <a:endParaRPr lang="zh-TW" altLang="en-US" sz="2400" b="1" dirty="0"/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C841F37C-E280-2530-BE7A-DD43C969D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263373"/>
              </p:ext>
            </p:extLst>
          </p:nvPr>
        </p:nvGraphicFramePr>
        <p:xfrm>
          <a:off x="4094987" y="1509869"/>
          <a:ext cx="7020000" cy="1371600"/>
        </p:xfrm>
        <a:graphic>
          <a:graphicData uri="http://schemas.openxmlformats.org/drawingml/2006/table">
            <a:tbl>
              <a:tblPr firstRow="1" bandRow="1"/>
              <a:tblGrid>
                <a:gridCol w="1858225">
                  <a:extLst>
                    <a:ext uri="{9D8B030D-6E8A-4147-A177-3AD203B41FA5}">
                      <a16:colId xmlns:a16="http://schemas.microsoft.com/office/drawing/2014/main" val="196419361"/>
                    </a:ext>
                  </a:extLst>
                </a:gridCol>
                <a:gridCol w="1238825">
                  <a:extLst>
                    <a:ext uri="{9D8B030D-6E8A-4147-A177-3AD203B41FA5}">
                      <a16:colId xmlns:a16="http://schemas.microsoft.com/office/drawing/2014/main" val="3546471754"/>
                    </a:ext>
                  </a:extLst>
                </a:gridCol>
                <a:gridCol w="1238825">
                  <a:extLst>
                    <a:ext uri="{9D8B030D-6E8A-4147-A177-3AD203B41FA5}">
                      <a16:colId xmlns:a16="http://schemas.microsoft.com/office/drawing/2014/main" val="3436248122"/>
                    </a:ext>
                  </a:extLst>
                </a:gridCol>
                <a:gridCol w="1238825">
                  <a:extLst>
                    <a:ext uri="{9D8B030D-6E8A-4147-A177-3AD203B41FA5}">
                      <a16:colId xmlns:a16="http://schemas.microsoft.com/office/drawing/2014/main" val="2596695375"/>
                    </a:ext>
                  </a:extLst>
                </a:gridCol>
                <a:gridCol w="1445300">
                  <a:extLst>
                    <a:ext uri="{9D8B030D-6E8A-4147-A177-3AD203B41FA5}">
                      <a16:colId xmlns:a16="http://schemas.microsoft.com/office/drawing/2014/main" val="3876172191"/>
                    </a:ext>
                  </a:extLst>
                </a:gridCol>
              </a:tblGrid>
              <a:tr h="266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algn="ctr"/>
                      <a:r>
                        <a:rPr lang="en-US" altLang="zh-TW" sz="12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Model</a:t>
                      </a:r>
                      <a:endParaRPr lang="zh-TW" altLang="en-US" sz="12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algn="ctr"/>
                      <a:r>
                        <a:rPr lang="en-US" altLang="zh-TW" sz="12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MAE</a:t>
                      </a:r>
                      <a:endParaRPr lang="zh-TW" altLang="en-US" sz="12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zh-TW" altLang="zh-TW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²</a:t>
                      </a:r>
                      <a:endParaRPr lang="zh-TW" altLang="en-US" sz="1000" b="1" kern="1200" dirty="0">
                        <a:solidFill>
                          <a:schemeClr val="bg1"/>
                        </a:solidFill>
                        <a:latin typeface="+mn-lt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RMSE</a:t>
                      </a:r>
                      <a:endParaRPr lang="zh-TW" altLang="en-US" sz="1200" b="1" kern="1200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kern="120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模型指標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676552"/>
                  </a:ext>
                </a:extLst>
              </a:tr>
              <a:tr h="266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Gradient Boosting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26.17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0.33</a:t>
                      </a:r>
                      <a:endParaRPr lang="en-US" altLang="zh-TW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35.24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MAE &lt;15(um)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081840"/>
                  </a:ext>
                </a:extLst>
              </a:tr>
              <a:tr h="266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Lasso Linear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22.38</a:t>
                      </a:r>
                      <a:endParaRPr lang="zh-TW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0.45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31.39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3389875"/>
                  </a:ext>
                </a:extLst>
              </a:tr>
              <a:tr h="266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lvl="0" algn="l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Random Forest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21.07</a:t>
                      </a:r>
                      <a:endParaRPr lang="zh-TW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0.48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31.03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442154"/>
                  </a:ext>
                </a:extLst>
              </a:tr>
              <a:tr h="266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Support Vector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33.44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0.08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41.21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753861"/>
                  </a:ext>
                </a:extLst>
              </a:tr>
            </a:tbl>
          </a:graphicData>
        </a:graphic>
      </p:graphicFrame>
      <p:sp>
        <p:nvSpPr>
          <p:cNvPr id="48" name="文字方塊 47">
            <a:extLst>
              <a:ext uri="{FF2B5EF4-FFF2-40B4-BE49-F238E27FC236}">
                <a16:creationId xmlns:a16="http://schemas.microsoft.com/office/drawing/2014/main" id="{A2947061-F238-C98C-D2FC-9013C85486EA}"/>
              </a:ext>
            </a:extLst>
          </p:cNvPr>
          <p:cNvSpPr txBox="1"/>
          <p:nvPr/>
        </p:nvSpPr>
        <p:spPr>
          <a:xfrm>
            <a:off x="3990069" y="3368967"/>
            <a:ext cx="4596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Snap cure Temp / Force</a:t>
            </a:r>
            <a:r>
              <a:rPr lang="zh-TW" altLang="en-US" sz="1400" dirty="0"/>
              <a:t> 從 </a:t>
            </a:r>
            <a:r>
              <a:rPr lang="en-US" altLang="zh-TW" sz="1400" dirty="0"/>
              <a:t>Numeric</a:t>
            </a:r>
            <a:r>
              <a:rPr lang="zh-TW" altLang="en-US" sz="1400" dirty="0"/>
              <a:t> 調整成 </a:t>
            </a:r>
            <a:r>
              <a:rPr lang="en-US" altLang="zh-TW" sz="1400" dirty="0"/>
              <a:t>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/>
              <a:t>並非線性變化，而是具有特定的影響區間</a:t>
            </a: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63F9A072-C5B2-BD59-1E72-C919A4300701}"/>
              </a:ext>
            </a:extLst>
          </p:cNvPr>
          <p:cNvCxnSpPr/>
          <p:nvPr/>
        </p:nvCxnSpPr>
        <p:spPr>
          <a:xfrm>
            <a:off x="4094987" y="6545179"/>
            <a:ext cx="900000" cy="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6B3BC86-8C19-398C-E74A-DFDD51824535}"/>
              </a:ext>
            </a:extLst>
          </p:cNvPr>
          <p:cNvSpPr txBox="1"/>
          <p:nvPr/>
        </p:nvSpPr>
        <p:spPr>
          <a:xfrm>
            <a:off x="4094987" y="623023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資料筆數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72202F1-12D3-C767-8147-78C3183EDC06}"/>
              </a:ext>
            </a:extLst>
          </p:cNvPr>
          <p:cNvSpPr txBox="1"/>
          <p:nvPr/>
        </p:nvSpPr>
        <p:spPr>
          <a:xfrm>
            <a:off x="5057665" y="6337954"/>
            <a:ext cx="660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</a:rPr>
              <a:t>263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77C9F95-879E-E8E2-100E-EEA35F635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557365"/>
              </p:ext>
            </p:extLst>
          </p:nvPr>
        </p:nvGraphicFramePr>
        <p:xfrm>
          <a:off x="4094987" y="3940317"/>
          <a:ext cx="7020000" cy="2066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02354">
                  <a:extLst>
                    <a:ext uri="{9D8B030D-6E8A-4147-A177-3AD203B41FA5}">
                      <a16:colId xmlns:a16="http://schemas.microsoft.com/office/drawing/2014/main" val="3078883158"/>
                    </a:ext>
                  </a:extLst>
                </a:gridCol>
                <a:gridCol w="2408823">
                  <a:extLst>
                    <a:ext uri="{9D8B030D-6E8A-4147-A177-3AD203B41FA5}">
                      <a16:colId xmlns:a16="http://schemas.microsoft.com/office/drawing/2014/main" val="4014531568"/>
                    </a:ext>
                  </a:extLst>
                </a:gridCol>
                <a:gridCol w="2408823">
                  <a:extLst>
                    <a:ext uri="{9D8B030D-6E8A-4147-A177-3AD203B41FA5}">
                      <a16:colId xmlns:a16="http://schemas.microsoft.com/office/drawing/2014/main" val="769192265"/>
                    </a:ext>
                  </a:extLst>
                </a:gridCol>
              </a:tblGrid>
              <a:tr h="29520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Process Parameters</a:t>
                      </a:r>
                      <a:endParaRPr lang="zh-TW" altLang="en-US" sz="12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名詞解釋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Format</a:t>
                      </a:r>
                      <a:endParaRPr lang="zh-TW" altLang="en-US" sz="1200" b="1" kern="1200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60988"/>
                  </a:ext>
                </a:extLst>
              </a:tr>
              <a:tr h="295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BM reflow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焊膏回流焊接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  <a:endParaRPr lang="en-US" altLang="zh-TW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736379"/>
                  </a:ext>
                </a:extLst>
              </a:tr>
              <a:tr h="295200">
                <a:tc>
                  <a:txBody>
                    <a:bodyPr/>
                    <a:lstStyle/>
                    <a:p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HS cure Temp.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散熱片固化溫度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952010"/>
                  </a:ext>
                </a:extLst>
              </a:tr>
              <a:tr h="295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Snap cure(Y/N)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是否經熱壓合</a:t>
                      </a: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快速固化</a:t>
                      </a: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063313"/>
                  </a:ext>
                </a:extLst>
              </a:tr>
              <a:tr h="295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rgbClr val="DC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Snap cure Temp.</a:t>
                      </a:r>
                      <a:endParaRPr lang="zh-TW" altLang="en-US" sz="1200" b="0" dirty="0">
                        <a:solidFill>
                          <a:srgbClr val="DC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rgbClr val="DC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熱壓合</a:t>
                      </a:r>
                      <a:r>
                        <a:rPr lang="en-US" altLang="zh-TW" sz="1200" b="0" dirty="0">
                          <a:solidFill>
                            <a:srgbClr val="DC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rgbClr val="DC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快速固化</a:t>
                      </a:r>
                      <a:r>
                        <a:rPr lang="en-US" altLang="zh-TW" sz="1200" b="0" dirty="0">
                          <a:solidFill>
                            <a:srgbClr val="DC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200" b="0" dirty="0">
                          <a:solidFill>
                            <a:srgbClr val="DC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溫度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rgbClr val="DC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  <a:endParaRPr lang="zh-TW" altLang="en-US" sz="1200" b="0" dirty="0">
                        <a:solidFill>
                          <a:srgbClr val="DC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268458"/>
                  </a:ext>
                </a:extLst>
              </a:tr>
              <a:tr h="295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rgbClr val="DC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Snap cure Force</a:t>
                      </a:r>
                      <a:endParaRPr lang="zh-TW" altLang="en-US" sz="1200" b="0" dirty="0">
                        <a:solidFill>
                          <a:srgbClr val="DC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rgbClr val="DC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熱壓合</a:t>
                      </a:r>
                      <a:r>
                        <a:rPr lang="en-US" altLang="zh-TW" sz="1200" b="0" dirty="0">
                          <a:solidFill>
                            <a:srgbClr val="DC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200" b="0" dirty="0">
                          <a:solidFill>
                            <a:srgbClr val="DC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快速固化</a:t>
                      </a:r>
                      <a:r>
                        <a:rPr lang="en-US" altLang="zh-TW" sz="1200" b="0" dirty="0">
                          <a:solidFill>
                            <a:srgbClr val="DC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200" b="0" dirty="0">
                          <a:solidFill>
                            <a:srgbClr val="DC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力量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rgbClr val="DC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  <a:endParaRPr lang="zh-TW" altLang="en-US" sz="1200" b="0" dirty="0">
                        <a:solidFill>
                          <a:srgbClr val="DC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246111"/>
                  </a:ext>
                </a:extLst>
              </a:tr>
              <a:tr h="295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UF cure Temp.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底部填充劑固化溫度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565857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D97AFEEC-0980-CC46-A812-1AA2D8639D00}"/>
              </a:ext>
            </a:extLst>
          </p:cNvPr>
          <p:cNvSpPr txBox="1"/>
          <p:nvPr/>
        </p:nvSpPr>
        <p:spPr>
          <a:xfrm>
            <a:off x="3990069" y="3090408"/>
            <a:ext cx="2581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重要參數溫度做資料型態調整</a:t>
            </a:r>
          </a:p>
        </p:txBody>
      </p:sp>
      <p:cxnSp>
        <p:nvCxnSpPr>
          <p:cNvPr id="63" name="直線接點 62"/>
          <p:cNvCxnSpPr>
            <a:stCxn id="64" idx="4"/>
          </p:cNvCxnSpPr>
          <p:nvPr/>
        </p:nvCxnSpPr>
        <p:spPr>
          <a:xfrm>
            <a:off x="791465" y="2350529"/>
            <a:ext cx="0" cy="234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流程圖: 接點 63"/>
          <p:cNvSpPr/>
          <p:nvPr/>
        </p:nvSpPr>
        <p:spPr>
          <a:xfrm>
            <a:off x="737465" y="224252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流程圖: 接點 64"/>
          <p:cNvSpPr/>
          <p:nvPr/>
        </p:nvSpPr>
        <p:spPr>
          <a:xfrm>
            <a:off x="737465" y="284728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流程圖: 接點 65"/>
          <p:cNvSpPr/>
          <p:nvPr/>
        </p:nvSpPr>
        <p:spPr>
          <a:xfrm>
            <a:off x="737465" y="345204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流程圖: 接點 66"/>
          <p:cNvSpPr/>
          <p:nvPr/>
        </p:nvSpPr>
        <p:spPr>
          <a:xfrm>
            <a:off x="737465" y="405680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924962" y="2096477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初始關鍵因子訂定</a:t>
            </a:r>
          </a:p>
        </p:txBody>
      </p:sp>
      <p:sp>
        <p:nvSpPr>
          <p:cNvPr id="69" name="矩形 68"/>
          <p:cNvSpPr/>
          <p:nvPr/>
        </p:nvSpPr>
        <p:spPr>
          <a:xfrm>
            <a:off x="924962" y="270022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模型選擇、方法論</a:t>
            </a:r>
          </a:p>
        </p:txBody>
      </p:sp>
      <p:sp>
        <p:nvSpPr>
          <p:cNvPr id="70" name="矩形 69"/>
          <p:cNvSpPr/>
          <p:nvPr/>
        </p:nvSpPr>
        <p:spPr>
          <a:xfrm>
            <a:off x="924962" y="330397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</a:rPr>
              <a:t>模型訓練</a:t>
            </a:r>
          </a:p>
        </p:txBody>
      </p:sp>
      <p:sp>
        <p:nvSpPr>
          <p:cNvPr id="71" name="矩形 70"/>
          <p:cNvSpPr/>
          <p:nvPr/>
        </p:nvSpPr>
        <p:spPr>
          <a:xfrm>
            <a:off x="924962" y="390773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</a:rPr>
              <a:t>評估分析</a:t>
            </a:r>
          </a:p>
        </p:txBody>
      </p:sp>
      <p:sp>
        <p:nvSpPr>
          <p:cNvPr id="72" name="圓角矩形 71"/>
          <p:cNvSpPr/>
          <p:nvPr/>
        </p:nvSpPr>
        <p:spPr>
          <a:xfrm>
            <a:off x="469783" y="1937197"/>
            <a:ext cx="2910980" cy="3096000"/>
          </a:xfrm>
          <a:prstGeom prst="roundRect">
            <a:avLst>
              <a:gd name="adj" fmla="val 7439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流程圖: 接點 72"/>
          <p:cNvSpPr/>
          <p:nvPr/>
        </p:nvSpPr>
        <p:spPr>
          <a:xfrm>
            <a:off x="737465" y="4661571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924962" y="4511483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驗證</a:t>
            </a:r>
          </a:p>
        </p:txBody>
      </p:sp>
    </p:spTree>
    <p:extLst>
      <p:ext uri="{BB962C8B-B14F-4D97-AF65-F5344CB8AC3E}">
        <p14:creationId xmlns:p14="http://schemas.microsoft.com/office/powerpoint/2010/main" val="3613683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E1AB2-AEDA-E83F-E82B-FF3645C75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84AE34CC-D11E-ED64-D004-FDEE6F446DFD}"/>
              </a:ext>
            </a:extLst>
          </p:cNvPr>
          <p:cNvGrpSpPr/>
          <p:nvPr/>
        </p:nvGrpSpPr>
        <p:grpSpPr>
          <a:xfrm>
            <a:off x="-515783" y="149117"/>
            <a:ext cx="2900442" cy="720000"/>
            <a:chOff x="-515783" y="149117"/>
            <a:chExt cx="2900442" cy="720000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956AF055-336B-ED00-8378-BEB42582AA99}"/>
                </a:ext>
              </a:extLst>
            </p:cNvPr>
            <p:cNvSpPr txBox="1"/>
            <p:nvPr/>
          </p:nvSpPr>
          <p:spPr>
            <a:xfrm>
              <a:off x="353334" y="185951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模型</a:t>
              </a:r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設計</a:t>
              </a:r>
            </a:p>
          </p:txBody>
        </p:sp>
        <p:sp>
          <p:nvSpPr>
            <p:cNvPr id="4" name="圓角矩形 3">
              <a:extLst>
                <a:ext uri="{FF2B5EF4-FFF2-40B4-BE49-F238E27FC236}">
                  <a16:creationId xmlns:a16="http://schemas.microsoft.com/office/drawing/2014/main" id="{A98FB0E5-B6B9-6740-1BDE-71AE1DCA769A}"/>
                </a:ext>
              </a:extLst>
            </p:cNvPr>
            <p:cNvSpPr/>
            <p:nvPr/>
          </p:nvSpPr>
          <p:spPr>
            <a:xfrm rot="2700000">
              <a:off x="-515783" y="149117"/>
              <a:ext cx="720000" cy="720000"/>
            </a:xfrm>
            <a:prstGeom prst="roundRect">
              <a:avLst>
                <a:gd name="adj" fmla="val 1134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934BAB20-E5EA-9731-0DF2-A756378AAD45}"/>
                </a:ext>
              </a:extLst>
            </p:cNvPr>
            <p:cNvCxnSpPr/>
            <p:nvPr/>
          </p:nvCxnSpPr>
          <p:spPr>
            <a:xfrm flipH="1">
              <a:off x="-61921" y="555446"/>
              <a:ext cx="276836" cy="27683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4DFF9B77-B590-CC68-4C6B-C1D8CEABBB82}"/>
              </a:ext>
            </a:extLst>
          </p:cNvPr>
          <p:cNvSpPr/>
          <p:nvPr/>
        </p:nvSpPr>
        <p:spPr>
          <a:xfrm>
            <a:off x="9043332" y="6308521"/>
            <a:ext cx="2206305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313C5B7-5277-200C-8A15-796039D4E5D8}"/>
              </a:ext>
            </a:extLst>
          </p:cNvPr>
          <p:cNvSpPr/>
          <p:nvPr/>
        </p:nvSpPr>
        <p:spPr>
          <a:xfrm>
            <a:off x="3984859" y="774702"/>
            <a:ext cx="28696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/>
              <a:t>模型訓練資料 </a:t>
            </a:r>
            <a:r>
              <a:rPr lang="en-US" altLang="zh-TW" sz="2400" b="1" dirty="0"/>
              <a:t>:</a:t>
            </a:r>
            <a:r>
              <a:rPr lang="zh-TW" altLang="en-US" sz="2400" b="1" dirty="0"/>
              <a:t> </a:t>
            </a:r>
            <a:r>
              <a:rPr lang="en-US" altLang="zh-TW" sz="2400" b="1" dirty="0"/>
              <a:t>263</a:t>
            </a:r>
            <a:endParaRPr lang="zh-TW" altLang="en-US" sz="2400" b="1" dirty="0"/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0549680B-303D-1210-739E-9A9A24D05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153641"/>
              </p:ext>
            </p:extLst>
          </p:nvPr>
        </p:nvGraphicFramePr>
        <p:xfrm>
          <a:off x="4094987" y="1509869"/>
          <a:ext cx="7020000" cy="1371600"/>
        </p:xfrm>
        <a:graphic>
          <a:graphicData uri="http://schemas.openxmlformats.org/drawingml/2006/table">
            <a:tbl>
              <a:tblPr firstRow="1" bandRow="1"/>
              <a:tblGrid>
                <a:gridCol w="1858225">
                  <a:extLst>
                    <a:ext uri="{9D8B030D-6E8A-4147-A177-3AD203B41FA5}">
                      <a16:colId xmlns:a16="http://schemas.microsoft.com/office/drawing/2014/main" val="196419361"/>
                    </a:ext>
                  </a:extLst>
                </a:gridCol>
                <a:gridCol w="1238825">
                  <a:extLst>
                    <a:ext uri="{9D8B030D-6E8A-4147-A177-3AD203B41FA5}">
                      <a16:colId xmlns:a16="http://schemas.microsoft.com/office/drawing/2014/main" val="3546471754"/>
                    </a:ext>
                  </a:extLst>
                </a:gridCol>
                <a:gridCol w="1238825">
                  <a:extLst>
                    <a:ext uri="{9D8B030D-6E8A-4147-A177-3AD203B41FA5}">
                      <a16:colId xmlns:a16="http://schemas.microsoft.com/office/drawing/2014/main" val="3436248122"/>
                    </a:ext>
                  </a:extLst>
                </a:gridCol>
                <a:gridCol w="1238825">
                  <a:extLst>
                    <a:ext uri="{9D8B030D-6E8A-4147-A177-3AD203B41FA5}">
                      <a16:colId xmlns:a16="http://schemas.microsoft.com/office/drawing/2014/main" val="2596695375"/>
                    </a:ext>
                  </a:extLst>
                </a:gridCol>
                <a:gridCol w="1445300">
                  <a:extLst>
                    <a:ext uri="{9D8B030D-6E8A-4147-A177-3AD203B41FA5}">
                      <a16:colId xmlns:a16="http://schemas.microsoft.com/office/drawing/2014/main" val="3876172191"/>
                    </a:ext>
                  </a:extLst>
                </a:gridCol>
              </a:tblGrid>
              <a:tr h="266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algn="ctr"/>
                      <a:r>
                        <a:rPr lang="en-US" altLang="zh-TW" sz="12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Model</a:t>
                      </a:r>
                      <a:endParaRPr lang="zh-TW" altLang="en-US" sz="12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algn="ctr"/>
                      <a:r>
                        <a:rPr lang="en-US" altLang="zh-TW" sz="12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MAE</a:t>
                      </a:r>
                      <a:endParaRPr lang="zh-TW" altLang="en-US" sz="12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zh-TW" altLang="zh-TW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²</a:t>
                      </a:r>
                      <a:endParaRPr lang="zh-TW" altLang="en-US" sz="1000" b="1" kern="1200" dirty="0">
                        <a:solidFill>
                          <a:schemeClr val="bg1"/>
                        </a:solidFill>
                        <a:latin typeface="+mn-lt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RMSE</a:t>
                      </a:r>
                      <a:endParaRPr lang="zh-TW" altLang="en-US" sz="1200" b="1" kern="1200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kern="120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模型指標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676552"/>
                  </a:ext>
                </a:extLst>
              </a:tr>
              <a:tr h="266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Gradient Boosting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22.04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0.44</a:t>
                      </a:r>
                      <a:endParaRPr lang="en-US" altLang="zh-TW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25.55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MAE &lt;15(um)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081840"/>
                  </a:ext>
                </a:extLst>
              </a:tr>
              <a:tr h="266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Lasso Linear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19.07</a:t>
                      </a:r>
                      <a:endParaRPr lang="zh-TW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0.27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25.55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3389875"/>
                  </a:ext>
                </a:extLst>
              </a:tr>
              <a:tr h="266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lvl="0" algn="l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Random Forest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16.77</a:t>
                      </a:r>
                      <a:endParaRPr lang="zh-TW" altLang="en-US" sz="12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0.44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22.39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442154"/>
                  </a:ext>
                </a:extLst>
              </a:tr>
              <a:tr h="2664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Support Vector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25.09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29.14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0753861"/>
                  </a:ext>
                </a:extLst>
              </a:tr>
            </a:tbl>
          </a:graphicData>
        </a:graphic>
      </p:graphicFrame>
      <p:sp>
        <p:nvSpPr>
          <p:cNvPr id="48" name="文字方塊 47">
            <a:extLst>
              <a:ext uri="{FF2B5EF4-FFF2-40B4-BE49-F238E27FC236}">
                <a16:creationId xmlns:a16="http://schemas.microsoft.com/office/drawing/2014/main" id="{A4FBB556-63E4-4927-B010-FAC0511132A9}"/>
              </a:ext>
            </a:extLst>
          </p:cNvPr>
          <p:cNvSpPr txBox="1"/>
          <p:nvPr/>
        </p:nvSpPr>
        <p:spPr>
          <a:xfrm>
            <a:off x="3990069" y="4745382"/>
            <a:ext cx="4602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/>
              <a:t>數據呈現偏態分佈，使其偏離大多數樣本的典型水準</a:t>
            </a:r>
            <a:endParaRPr lang="en-US" altLang="zh-TW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/>
              <a:t>將數據的代表值從平均值改為中位數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7DD2C7E-3CB6-B42A-B63E-E5C682D7067F}"/>
              </a:ext>
            </a:extLst>
          </p:cNvPr>
          <p:cNvSpPr txBox="1"/>
          <p:nvPr/>
        </p:nvSpPr>
        <p:spPr>
          <a:xfrm>
            <a:off x="3990069" y="4466823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提高模型的泛化能力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2886E34-1571-E2BC-DE38-30BE63435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424122"/>
              </p:ext>
            </p:extLst>
          </p:nvPr>
        </p:nvGraphicFramePr>
        <p:xfrm>
          <a:off x="4094986" y="5316732"/>
          <a:ext cx="7020001" cy="590400"/>
        </p:xfrm>
        <a:graphic>
          <a:graphicData uri="http://schemas.openxmlformats.org/drawingml/2006/table">
            <a:tbl>
              <a:tblPr firstRow="1" bandRow="1"/>
              <a:tblGrid>
                <a:gridCol w="2202351">
                  <a:extLst>
                    <a:ext uri="{9D8B030D-6E8A-4147-A177-3AD203B41FA5}">
                      <a16:colId xmlns:a16="http://schemas.microsoft.com/office/drawing/2014/main" val="196419361"/>
                    </a:ext>
                  </a:extLst>
                </a:gridCol>
                <a:gridCol w="2408825">
                  <a:extLst>
                    <a:ext uri="{9D8B030D-6E8A-4147-A177-3AD203B41FA5}">
                      <a16:colId xmlns:a16="http://schemas.microsoft.com/office/drawing/2014/main" val="3546471754"/>
                    </a:ext>
                  </a:extLst>
                </a:gridCol>
                <a:gridCol w="2408825">
                  <a:extLst>
                    <a:ext uri="{9D8B030D-6E8A-4147-A177-3AD203B41FA5}">
                      <a16:colId xmlns:a16="http://schemas.microsoft.com/office/drawing/2014/main" val="3436248122"/>
                    </a:ext>
                  </a:extLst>
                </a:gridCol>
              </a:tblGrid>
              <a:tr h="295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algn="l"/>
                      <a:r>
                        <a:rPr lang="en-US" altLang="zh-TW" sz="12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  <a:endParaRPr lang="zh-TW" altLang="en-US" sz="12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algn="l"/>
                      <a:r>
                        <a:rPr lang="zh-TW" altLang="en-US" sz="12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名詞解釋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Format</a:t>
                      </a:r>
                      <a:endParaRPr lang="zh-TW" altLang="en-US" sz="1200" b="1" kern="1200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676552"/>
                  </a:ext>
                </a:extLst>
              </a:tr>
              <a:tr h="295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kern="1200" dirty="0">
                          <a:solidFill>
                            <a:srgbClr val="DC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Coplanarity </a:t>
                      </a:r>
                      <a:r>
                        <a:rPr lang="zh-TW" altLang="en-US" sz="1200" b="0" kern="1200" dirty="0">
                          <a:solidFill>
                            <a:srgbClr val="DC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中位數</a:t>
                      </a:r>
                    </a:p>
                  </a:txBody>
                  <a:tcPr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平面度</a:t>
                      </a:r>
                    </a:p>
                  </a:txBody>
                  <a:tcPr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Numeric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081840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C782B9A7-DE8D-6496-3F5C-BF30DE460BCD}"/>
              </a:ext>
            </a:extLst>
          </p:cNvPr>
          <p:cNvSpPr txBox="1"/>
          <p:nvPr/>
        </p:nvSpPr>
        <p:spPr>
          <a:xfrm>
            <a:off x="4289245" y="3003577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取最佳演算法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E0520B92-EF50-9CB5-C2B9-83BD612CD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750716"/>
              </p:ext>
            </p:extLst>
          </p:nvPr>
        </p:nvGraphicFramePr>
        <p:xfrm>
          <a:off x="4094986" y="3427892"/>
          <a:ext cx="7020000" cy="548640"/>
        </p:xfrm>
        <a:graphic>
          <a:graphicData uri="http://schemas.openxmlformats.org/drawingml/2006/table">
            <a:tbl>
              <a:tblPr firstRow="1" bandRow="1"/>
              <a:tblGrid>
                <a:gridCol w="1858225">
                  <a:extLst>
                    <a:ext uri="{9D8B030D-6E8A-4147-A177-3AD203B41FA5}">
                      <a16:colId xmlns:a16="http://schemas.microsoft.com/office/drawing/2014/main" val="196419361"/>
                    </a:ext>
                  </a:extLst>
                </a:gridCol>
                <a:gridCol w="1238825">
                  <a:extLst>
                    <a:ext uri="{9D8B030D-6E8A-4147-A177-3AD203B41FA5}">
                      <a16:colId xmlns:a16="http://schemas.microsoft.com/office/drawing/2014/main" val="3546471754"/>
                    </a:ext>
                  </a:extLst>
                </a:gridCol>
                <a:gridCol w="1238825">
                  <a:extLst>
                    <a:ext uri="{9D8B030D-6E8A-4147-A177-3AD203B41FA5}">
                      <a16:colId xmlns:a16="http://schemas.microsoft.com/office/drawing/2014/main" val="3436248122"/>
                    </a:ext>
                  </a:extLst>
                </a:gridCol>
                <a:gridCol w="1238825">
                  <a:extLst>
                    <a:ext uri="{9D8B030D-6E8A-4147-A177-3AD203B41FA5}">
                      <a16:colId xmlns:a16="http://schemas.microsoft.com/office/drawing/2014/main" val="2596695375"/>
                    </a:ext>
                  </a:extLst>
                </a:gridCol>
                <a:gridCol w="1445300">
                  <a:extLst>
                    <a:ext uri="{9D8B030D-6E8A-4147-A177-3AD203B41FA5}">
                      <a16:colId xmlns:a16="http://schemas.microsoft.com/office/drawing/2014/main" val="3876172191"/>
                    </a:ext>
                  </a:extLst>
                </a:gridCol>
              </a:tblGrid>
              <a:tr h="25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algn="ctr"/>
                      <a:r>
                        <a:rPr lang="en-US" altLang="zh-TW" sz="12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Model</a:t>
                      </a:r>
                      <a:endParaRPr lang="zh-TW" altLang="en-US" sz="12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algn="ctr"/>
                      <a:r>
                        <a:rPr lang="en-US" altLang="zh-TW" sz="12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MAE</a:t>
                      </a:r>
                      <a:endParaRPr lang="zh-TW" altLang="en-US" sz="12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zh-TW" altLang="zh-TW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²</a:t>
                      </a:r>
                      <a:endParaRPr lang="zh-TW" altLang="en-US" sz="1000" b="1" kern="1200" dirty="0">
                        <a:solidFill>
                          <a:schemeClr val="bg1"/>
                        </a:solidFill>
                        <a:latin typeface="+mn-lt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RMSE</a:t>
                      </a:r>
                      <a:endParaRPr lang="zh-TW" altLang="en-US" sz="1200" b="1" kern="1200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kern="120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模型驗證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676552"/>
                  </a:ext>
                </a:extLst>
              </a:tr>
              <a:tr h="25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lvl="0" algn="l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Random Forest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16.77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0.44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22.39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MAE &lt;15(um)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442154"/>
                  </a:ext>
                </a:extLst>
              </a:tr>
            </a:tbl>
          </a:graphicData>
        </a:graphic>
      </p:graphicFrame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8C90549-27D3-F12B-AE16-917090954C14}"/>
              </a:ext>
            </a:extLst>
          </p:cNvPr>
          <p:cNvCxnSpPr/>
          <p:nvPr/>
        </p:nvCxnSpPr>
        <p:spPr>
          <a:xfrm>
            <a:off x="4263992" y="2974451"/>
            <a:ext cx="0" cy="36000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>
            <a:stCxn id="61" idx="4"/>
          </p:cNvCxnSpPr>
          <p:nvPr/>
        </p:nvCxnSpPr>
        <p:spPr>
          <a:xfrm>
            <a:off x="791465" y="2350529"/>
            <a:ext cx="0" cy="234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流程圖: 接點 60"/>
          <p:cNvSpPr/>
          <p:nvPr/>
        </p:nvSpPr>
        <p:spPr>
          <a:xfrm>
            <a:off x="737465" y="224252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流程圖: 接點 61"/>
          <p:cNvSpPr/>
          <p:nvPr/>
        </p:nvSpPr>
        <p:spPr>
          <a:xfrm>
            <a:off x="737465" y="284728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流程圖: 接點 62"/>
          <p:cNvSpPr/>
          <p:nvPr/>
        </p:nvSpPr>
        <p:spPr>
          <a:xfrm>
            <a:off x="737465" y="345204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流程圖: 接點 63"/>
          <p:cNvSpPr/>
          <p:nvPr/>
        </p:nvSpPr>
        <p:spPr>
          <a:xfrm>
            <a:off x="737465" y="405680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924962" y="2096477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初始關鍵因子訂定</a:t>
            </a:r>
          </a:p>
        </p:txBody>
      </p:sp>
      <p:sp>
        <p:nvSpPr>
          <p:cNvPr id="66" name="矩形 65"/>
          <p:cNvSpPr/>
          <p:nvPr/>
        </p:nvSpPr>
        <p:spPr>
          <a:xfrm>
            <a:off x="924962" y="270022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模型選擇、方法論</a:t>
            </a:r>
          </a:p>
        </p:txBody>
      </p:sp>
      <p:sp>
        <p:nvSpPr>
          <p:cNvPr id="67" name="矩形 66"/>
          <p:cNvSpPr/>
          <p:nvPr/>
        </p:nvSpPr>
        <p:spPr>
          <a:xfrm>
            <a:off x="924962" y="330397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</a:rPr>
              <a:t>模型訓練</a:t>
            </a:r>
          </a:p>
        </p:txBody>
      </p:sp>
      <p:sp>
        <p:nvSpPr>
          <p:cNvPr id="68" name="矩形 67"/>
          <p:cNvSpPr/>
          <p:nvPr/>
        </p:nvSpPr>
        <p:spPr>
          <a:xfrm>
            <a:off x="924962" y="390773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</a:rPr>
              <a:t>評估分析</a:t>
            </a:r>
          </a:p>
        </p:txBody>
      </p:sp>
      <p:sp>
        <p:nvSpPr>
          <p:cNvPr id="69" name="圓角矩形 68"/>
          <p:cNvSpPr/>
          <p:nvPr/>
        </p:nvSpPr>
        <p:spPr>
          <a:xfrm>
            <a:off x="469783" y="1937197"/>
            <a:ext cx="2910980" cy="3096000"/>
          </a:xfrm>
          <a:prstGeom prst="roundRect">
            <a:avLst>
              <a:gd name="adj" fmla="val 7439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流程圖: 接點 69"/>
          <p:cNvSpPr/>
          <p:nvPr/>
        </p:nvSpPr>
        <p:spPr>
          <a:xfrm>
            <a:off x="737465" y="4661571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924962" y="4511483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驗證</a:t>
            </a:r>
          </a:p>
        </p:txBody>
      </p:sp>
    </p:spTree>
    <p:extLst>
      <p:ext uri="{BB962C8B-B14F-4D97-AF65-F5344CB8AC3E}">
        <p14:creationId xmlns:p14="http://schemas.microsoft.com/office/powerpoint/2010/main" val="3087550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43B19-D4D1-A1A2-8849-7ACC6929E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5BCADE2C-5F4B-7E79-33B0-C17636475F92}"/>
              </a:ext>
            </a:extLst>
          </p:cNvPr>
          <p:cNvGrpSpPr/>
          <p:nvPr/>
        </p:nvGrpSpPr>
        <p:grpSpPr>
          <a:xfrm>
            <a:off x="-515783" y="149117"/>
            <a:ext cx="2900442" cy="720000"/>
            <a:chOff x="-515783" y="149117"/>
            <a:chExt cx="2900442" cy="720000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D21773BC-6DAB-A4F2-88DF-D736CAF17FD3}"/>
                </a:ext>
              </a:extLst>
            </p:cNvPr>
            <p:cNvSpPr txBox="1"/>
            <p:nvPr/>
          </p:nvSpPr>
          <p:spPr>
            <a:xfrm>
              <a:off x="353334" y="185951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模型</a:t>
              </a:r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設計</a:t>
              </a:r>
            </a:p>
          </p:txBody>
        </p:sp>
        <p:sp>
          <p:nvSpPr>
            <p:cNvPr id="4" name="圓角矩形 3">
              <a:extLst>
                <a:ext uri="{FF2B5EF4-FFF2-40B4-BE49-F238E27FC236}">
                  <a16:creationId xmlns:a16="http://schemas.microsoft.com/office/drawing/2014/main" id="{3335D480-4C18-A657-6CE8-F2B8A42A78BD}"/>
                </a:ext>
              </a:extLst>
            </p:cNvPr>
            <p:cNvSpPr/>
            <p:nvPr/>
          </p:nvSpPr>
          <p:spPr>
            <a:xfrm rot="2700000">
              <a:off x="-515783" y="149117"/>
              <a:ext cx="720000" cy="720000"/>
            </a:xfrm>
            <a:prstGeom prst="roundRect">
              <a:avLst>
                <a:gd name="adj" fmla="val 1134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47A4FCF4-6F19-05FE-9D01-B7B91774F7D0}"/>
                </a:ext>
              </a:extLst>
            </p:cNvPr>
            <p:cNvCxnSpPr/>
            <p:nvPr/>
          </p:nvCxnSpPr>
          <p:spPr>
            <a:xfrm flipH="1">
              <a:off x="-61921" y="555446"/>
              <a:ext cx="276836" cy="27683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89FF5222-2D55-88AA-E9E5-38D4FEB05B73}"/>
              </a:ext>
            </a:extLst>
          </p:cNvPr>
          <p:cNvSpPr/>
          <p:nvPr/>
        </p:nvSpPr>
        <p:spPr>
          <a:xfrm>
            <a:off x="9043332" y="6308521"/>
            <a:ext cx="2206305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C98C563-002E-754E-58AF-CC2437667A0A}"/>
              </a:ext>
            </a:extLst>
          </p:cNvPr>
          <p:cNvSpPr/>
          <p:nvPr/>
        </p:nvSpPr>
        <p:spPr>
          <a:xfrm>
            <a:off x="3984859" y="774702"/>
            <a:ext cx="5694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/>
              <a:t>模型訓練資料 </a:t>
            </a:r>
            <a:r>
              <a:rPr lang="en-US" altLang="zh-TW" sz="2400" b="1" dirty="0"/>
              <a:t>: 210 / </a:t>
            </a:r>
            <a:r>
              <a:rPr lang="zh-TW" altLang="en-US" sz="2400" b="1" dirty="0"/>
              <a:t>模型驗證資料 </a:t>
            </a:r>
            <a:r>
              <a:rPr lang="en-US" altLang="zh-TW" sz="2400" b="1" dirty="0"/>
              <a:t>: 53</a:t>
            </a:r>
            <a:endParaRPr lang="zh-TW" altLang="en-US" sz="2400" b="1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36AB236-6BE9-94A7-09C9-D2552032374D}"/>
              </a:ext>
            </a:extLst>
          </p:cNvPr>
          <p:cNvSpPr txBox="1"/>
          <p:nvPr/>
        </p:nvSpPr>
        <p:spPr>
          <a:xfrm>
            <a:off x="3990069" y="3599974"/>
            <a:ext cx="6612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/>
              <a:t>估算器數量 </a:t>
            </a:r>
            <a:r>
              <a:rPr lang="en-US" altLang="zh-TW" sz="1400" dirty="0"/>
              <a:t>(</a:t>
            </a:r>
            <a:r>
              <a:rPr lang="en-US" altLang="zh-TW" sz="1400" dirty="0" err="1"/>
              <a:t>n_estimators</a:t>
            </a:r>
            <a:r>
              <a:rPr lang="en-US" altLang="zh-TW" sz="1400" dirty="0"/>
              <a:t>)</a:t>
            </a:r>
            <a:r>
              <a:rPr lang="zh-TW" altLang="en-US" sz="1400" dirty="0"/>
              <a:t>、最大深度 </a:t>
            </a:r>
            <a:r>
              <a:rPr lang="en-US" altLang="zh-TW" sz="1400" dirty="0"/>
              <a:t>(</a:t>
            </a:r>
            <a:r>
              <a:rPr lang="en-US" altLang="zh-TW" sz="1400" dirty="0" err="1"/>
              <a:t>max_depth</a:t>
            </a:r>
            <a:r>
              <a:rPr lang="en-US" altLang="zh-TW" sz="1400" dirty="0"/>
              <a:t>)</a:t>
            </a:r>
            <a:r>
              <a:rPr lang="zh-TW" altLang="en-US" sz="1400" dirty="0"/>
              <a:t>、學習率 </a:t>
            </a:r>
            <a:r>
              <a:rPr lang="en-US" altLang="zh-TW" sz="1400" dirty="0"/>
              <a:t>(</a:t>
            </a:r>
            <a:r>
              <a:rPr lang="en-US" altLang="zh-TW" sz="1400" dirty="0" err="1"/>
              <a:t>learning_rate</a:t>
            </a:r>
            <a:r>
              <a:rPr lang="en-US" altLang="zh-TW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/>
              <a:t>第一組參數能有效降低 </a:t>
            </a:r>
            <a:r>
              <a:rPr lang="en-US" altLang="zh-TW" sz="1400" dirty="0"/>
              <a:t>MAE</a:t>
            </a:r>
            <a:endParaRPr lang="zh-TW" altLang="en-US" sz="1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D41E54-8F29-121B-318A-321FB9A2892D}"/>
              </a:ext>
            </a:extLst>
          </p:cNvPr>
          <p:cNvSpPr txBox="1"/>
          <p:nvPr/>
        </p:nvSpPr>
        <p:spPr>
          <a:xfrm>
            <a:off x="3990069" y="332141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調整超參數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ECBE0AD-261D-00E1-3EA9-A10D4C39C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421620"/>
              </p:ext>
            </p:extLst>
          </p:nvPr>
        </p:nvGraphicFramePr>
        <p:xfrm>
          <a:off x="4094986" y="1509869"/>
          <a:ext cx="7020000" cy="548640"/>
        </p:xfrm>
        <a:graphic>
          <a:graphicData uri="http://schemas.openxmlformats.org/drawingml/2006/table">
            <a:tbl>
              <a:tblPr firstRow="1" bandRow="1"/>
              <a:tblGrid>
                <a:gridCol w="1858225">
                  <a:extLst>
                    <a:ext uri="{9D8B030D-6E8A-4147-A177-3AD203B41FA5}">
                      <a16:colId xmlns:a16="http://schemas.microsoft.com/office/drawing/2014/main" val="196419361"/>
                    </a:ext>
                  </a:extLst>
                </a:gridCol>
                <a:gridCol w="1238825">
                  <a:extLst>
                    <a:ext uri="{9D8B030D-6E8A-4147-A177-3AD203B41FA5}">
                      <a16:colId xmlns:a16="http://schemas.microsoft.com/office/drawing/2014/main" val="3546471754"/>
                    </a:ext>
                  </a:extLst>
                </a:gridCol>
                <a:gridCol w="1238825">
                  <a:extLst>
                    <a:ext uri="{9D8B030D-6E8A-4147-A177-3AD203B41FA5}">
                      <a16:colId xmlns:a16="http://schemas.microsoft.com/office/drawing/2014/main" val="3436248122"/>
                    </a:ext>
                  </a:extLst>
                </a:gridCol>
                <a:gridCol w="1238825">
                  <a:extLst>
                    <a:ext uri="{9D8B030D-6E8A-4147-A177-3AD203B41FA5}">
                      <a16:colId xmlns:a16="http://schemas.microsoft.com/office/drawing/2014/main" val="2596695375"/>
                    </a:ext>
                  </a:extLst>
                </a:gridCol>
                <a:gridCol w="1445300">
                  <a:extLst>
                    <a:ext uri="{9D8B030D-6E8A-4147-A177-3AD203B41FA5}">
                      <a16:colId xmlns:a16="http://schemas.microsoft.com/office/drawing/2014/main" val="3876172191"/>
                    </a:ext>
                  </a:extLst>
                </a:gridCol>
              </a:tblGrid>
              <a:tr h="25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algn="ctr"/>
                      <a:r>
                        <a:rPr lang="en-US" altLang="zh-TW" sz="12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Model</a:t>
                      </a:r>
                      <a:endParaRPr lang="zh-TW" altLang="en-US" sz="12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algn="ctr"/>
                      <a:r>
                        <a:rPr lang="en-US" altLang="zh-TW" sz="12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MAE</a:t>
                      </a:r>
                      <a:endParaRPr lang="zh-TW" altLang="en-US" sz="12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  <a:r>
                        <a:rPr lang="zh-TW" altLang="zh-TW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²</a:t>
                      </a:r>
                      <a:endParaRPr lang="zh-TW" altLang="en-US" sz="1000" b="1" kern="1200" dirty="0">
                        <a:solidFill>
                          <a:schemeClr val="bg1"/>
                        </a:solidFill>
                        <a:latin typeface="+mn-lt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RMSE</a:t>
                      </a:r>
                      <a:endParaRPr lang="zh-TW" altLang="en-US" sz="1200" b="1" kern="1200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kern="120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驗證 </a:t>
                      </a:r>
                      <a:r>
                        <a:rPr lang="en-US" altLang="zh-TW" sz="1200" b="1" kern="120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MAE</a:t>
                      </a:r>
                      <a:endParaRPr lang="zh-TW" altLang="en-US" sz="1200" b="1" kern="1200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676552"/>
                  </a:ext>
                </a:extLst>
              </a:tr>
              <a:tr h="25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lvl="0" algn="l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Random Forest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14.79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0.77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20.14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15.69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442154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D9D5BCB3-E656-7760-E878-37A08D3AC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719808"/>
              </p:ext>
            </p:extLst>
          </p:nvPr>
        </p:nvGraphicFramePr>
        <p:xfrm>
          <a:off x="4094986" y="4171324"/>
          <a:ext cx="7020000" cy="1152000"/>
        </p:xfrm>
        <a:graphic>
          <a:graphicData uri="http://schemas.openxmlformats.org/drawingml/2006/table">
            <a:tbl>
              <a:tblPr firstRow="1" bandRow="1"/>
              <a:tblGrid>
                <a:gridCol w="1404000">
                  <a:extLst>
                    <a:ext uri="{9D8B030D-6E8A-4147-A177-3AD203B41FA5}">
                      <a16:colId xmlns:a16="http://schemas.microsoft.com/office/drawing/2014/main" val="196419361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3546471754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3436248122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596695375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3876172191"/>
                    </a:ext>
                  </a:extLst>
                </a:gridCol>
              </a:tblGrid>
              <a:tr h="28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algn="ctr"/>
                      <a:r>
                        <a:rPr lang="en-US" altLang="zh-TW" sz="12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n_estimators</a:t>
                      </a:r>
                      <a:endParaRPr lang="zh-TW" altLang="en-US" sz="12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algn="ctr"/>
                      <a:r>
                        <a:rPr lang="en-US" altLang="zh-TW" sz="12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max_depth</a:t>
                      </a:r>
                      <a:endParaRPr lang="zh-TW" altLang="en-US" sz="12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learning_rate</a:t>
                      </a:r>
                      <a:endParaRPr lang="zh-TW" altLang="en-US" sz="1200" b="1" kern="1200" dirty="0">
                        <a:solidFill>
                          <a:schemeClr val="bg1"/>
                        </a:solidFill>
                        <a:latin typeface="+mn-lt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dirty="0">
                          <a:solidFill>
                            <a:schemeClr val="bg1"/>
                          </a:solidFill>
                          <a:latin typeface="+mn-lt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MAE</a:t>
                      </a:r>
                      <a:endParaRPr lang="zh-TW" altLang="en-US" sz="1200" b="1" kern="1200" dirty="0">
                        <a:solidFill>
                          <a:schemeClr val="bg1"/>
                        </a:solidFill>
                        <a:latin typeface="+mn-lt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b="1" kern="120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驗證 </a:t>
                      </a:r>
                      <a:r>
                        <a:rPr lang="en-US" altLang="zh-TW" sz="1200" b="1" kern="120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MAE</a:t>
                      </a:r>
                      <a:endParaRPr lang="zh-TW" altLang="en-US" sz="1200" b="1" kern="1200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676552"/>
                  </a:ext>
                </a:extLst>
              </a:tr>
              <a:tr h="28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lvl="0" algn="ctr" fontAlgn="ctr"/>
                      <a:r>
                        <a:rPr lang="en-US" altLang="zh-TW" sz="1200" b="0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  <a:endParaRPr lang="zh-TW" altLang="en-US" sz="1200" b="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0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13.26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13.06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44215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14.05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15.34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49162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14.26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18.73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113290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804EDDD8-B854-4501-5DB4-3329C124B661}"/>
              </a:ext>
            </a:extLst>
          </p:cNvPr>
          <p:cNvSpPr txBox="1"/>
          <p:nvPr/>
        </p:nvSpPr>
        <p:spPr>
          <a:xfrm>
            <a:off x="3990069" y="2315518"/>
            <a:ext cx="2202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Accuracy</a:t>
            </a:r>
            <a:r>
              <a:rPr lang="zh-TW" altLang="en-US" sz="1400" dirty="0"/>
              <a:t> </a:t>
            </a:r>
            <a:r>
              <a:rPr lang="en-US" altLang="zh-TW" sz="1400" dirty="0"/>
              <a:t>(MAE &lt;15um)</a:t>
            </a:r>
            <a:endParaRPr lang="zh-TW" altLang="en-US" sz="1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B19D4F6-22F4-526A-C334-B484CFB39DF4}"/>
              </a:ext>
            </a:extLst>
          </p:cNvPr>
          <p:cNvSpPr txBox="1"/>
          <p:nvPr/>
        </p:nvSpPr>
        <p:spPr>
          <a:xfrm>
            <a:off x="3984859" y="2636939"/>
            <a:ext cx="1486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</a:rPr>
              <a:t>57% </a:t>
            </a:r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</a:rPr>
              <a:t>(30/53)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0" name="直線接點 69"/>
          <p:cNvCxnSpPr>
            <a:stCxn id="71" idx="4"/>
          </p:cNvCxnSpPr>
          <p:nvPr/>
        </p:nvCxnSpPr>
        <p:spPr>
          <a:xfrm>
            <a:off x="791465" y="2350529"/>
            <a:ext cx="0" cy="234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流程圖: 接點 70"/>
          <p:cNvSpPr/>
          <p:nvPr/>
        </p:nvSpPr>
        <p:spPr>
          <a:xfrm>
            <a:off x="737465" y="224252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流程圖: 接點 71"/>
          <p:cNvSpPr/>
          <p:nvPr/>
        </p:nvSpPr>
        <p:spPr>
          <a:xfrm>
            <a:off x="737465" y="284728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流程圖: 接點 72"/>
          <p:cNvSpPr/>
          <p:nvPr/>
        </p:nvSpPr>
        <p:spPr>
          <a:xfrm>
            <a:off x="737465" y="345204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流程圖: 接點 73"/>
          <p:cNvSpPr/>
          <p:nvPr/>
        </p:nvSpPr>
        <p:spPr>
          <a:xfrm>
            <a:off x="737465" y="405680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924962" y="2096477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初始關鍵因子訂定</a:t>
            </a:r>
          </a:p>
        </p:txBody>
      </p:sp>
      <p:sp>
        <p:nvSpPr>
          <p:cNvPr id="76" name="矩形 75"/>
          <p:cNvSpPr/>
          <p:nvPr/>
        </p:nvSpPr>
        <p:spPr>
          <a:xfrm>
            <a:off x="924962" y="270022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模型選擇、方法論</a:t>
            </a:r>
          </a:p>
        </p:txBody>
      </p:sp>
      <p:sp>
        <p:nvSpPr>
          <p:cNvPr id="77" name="矩形 76"/>
          <p:cNvSpPr/>
          <p:nvPr/>
        </p:nvSpPr>
        <p:spPr>
          <a:xfrm>
            <a:off x="924962" y="330397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</a:rPr>
              <a:t>模型訓練</a:t>
            </a:r>
          </a:p>
        </p:txBody>
      </p:sp>
      <p:sp>
        <p:nvSpPr>
          <p:cNvPr id="78" name="矩形 77"/>
          <p:cNvSpPr/>
          <p:nvPr/>
        </p:nvSpPr>
        <p:spPr>
          <a:xfrm>
            <a:off x="924962" y="390773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</a:rPr>
              <a:t>評估分析</a:t>
            </a:r>
          </a:p>
        </p:txBody>
      </p:sp>
      <p:sp>
        <p:nvSpPr>
          <p:cNvPr id="79" name="圓角矩形 78"/>
          <p:cNvSpPr/>
          <p:nvPr/>
        </p:nvSpPr>
        <p:spPr>
          <a:xfrm>
            <a:off x="469783" y="1937197"/>
            <a:ext cx="2910980" cy="3096000"/>
          </a:xfrm>
          <a:prstGeom prst="roundRect">
            <a:avLst>
              <a:gd name="adj" fmla="val 7439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流程圖: 接點 79"/>
          <p:cNvSpPr/>
          <p:nvPr/>
        </p:nvSpPr>
        <p:spPr>
          <a:xfrm>
            <a:off x="737465" y="4661571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/>
        </p:nvSpPr>
        <p:spPr>
          <a:xfrm>
            <a:off x="924962" y="4511483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驗證</a:t>
            </a:r>
          </a:p>
        </p:txBody>
      </p:sp>
    </p:spTree>
    <p:extLst>
      <p:ext uri="{BB962C8B-B14F-4D97-AF65-F5344CB8AC3E}">
        <p14:creationId xmlns:p14="http://schemas.microsoft.com/office/powerpoint/2010/main" val="2919410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56511-49C1-D1DC-2340-633D7BA19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EC297E05-A957-65B2-3D2C-49B0ECE7D60B}"/>
              </a:ext>
            </a:extLst>
          </p:cNvPr>
          <p:cNvGrpSpPr/>
          <p:nvPr/>
        </p:nvGrpSpPr>
        <p:grpSpPr>
          <a:xfrm>
            <a:off x="-515783" y="149117"/>
            <a:ext cx="2900442" cy="720000"/>
            <a:chOff x="-515783" y="149117"/>
            <a:chExt cx="2900442" cy="720000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53F291DA-8ECD-E23B-34A1-26CC69EF48AC}"/>
                </a:ext>
              </a:extLst>
            </p:cNvPr>
            <p:cNvSpPr txBox="1"/>
            <p:nvPr/>
          </p:nvSpPr>
          <p:spPr>
            <a:xfrm>
              <a:off x="353334" y="185951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實驗</a:t>
              </a:r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結果</a:t>
              </a:r>
            </a:p>
          </p:txBody>
        </p:sp>
        <p:sp>
          <p:nvSpPr>
            <p:cNvPr id="4" name="圓角矩形 3">
              <a:extLst>
                <a:ext uri="{FF2B5EF4-FFF2-40B4-BE49-F238E27FC236}">
                  <a16:creationId xmlns:a16="http://schemas.microsoft.com/office/drawing/2014/main" id="{AF821671-13D3-666D-6978-F9C518173519}"/>
                </a:ext>
              </a:extLst>
            </p:cNvPr>
            <p:cNvSpPr/>
            <p:nvPr/>
          </p:nvSpPr>
          <p:spPr>
            <a:xfrm rot="2700000">
              <a:off x="-515783" y="149117"/>
              <a:ext cx="720000" cy="720000"/>
            </a:xfrm>
            <a:prstGeom prst="roundRect">
              <a:avLst>
                <a:gd name="adj" fmla="val 1134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B3A6FA78-36A2-C01D-9ED6-03A4FAEC2CD3}"/>
                </a:ext>
              </a:extLst>
            </p:cNvPr>
            <p:cNvCxnSpPr/>
            <p:nvPr/>
          </p:nvCxnSpPr>
          <p:spPr>
            <a:xfrm flipH="1">
              <a:off x="-61921" y="555446"/>
              <a:ext cx="276836" cy="27683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29000304-7C3B-8606-DDD6-9897CC02941E}"/>
              </a:ext>
            </a:extLst>
          </p:cNvPr>
          <p:cNvSpPr/>
          <p:nvPr/>
        </p:nvSpPr>
        <p:spPr>
          <a:xfrm>
            <a:off x="9043332" y="6308521"/>
            <a:ext cx="2206305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3090929-5495-9073-AACD-F28220BFAD4F}"/>
              </a:ext>
            </a:extLst>
          </p:cNvPr>
          <p:cNvSpPr/>
          <p:nvPr/>
        </p:nvSpPr>
        <p:spPr>
          <a:xfrm>
            <a:off x="3984859" y="774702"/>
            <a:ext cx="5694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/>
              <a:t>模型訓練資料 </a:t>
            </a:r>
            <a:r>
              <a:rPr lang="en-US" altLang="zh-TW" sz="2400" b="1" dirty="0"/>
              <a:t>: 210 / </a:t>
            </a:r>
            <a:r>
              <a:rPr lang="zh-TW" altLang="en-US" sz="2400" b="1" dirty="0"/>
              <a:t>模型驗證資料 </a:t>
            </a:r>
            <a:r>
              <a:rPr lang="en-US" altLang="zh-TW" sz="2400" b="1" dirty="0"/>
              <a:t>: 53</a:t>
            </a:r>
            <a:endParaRPr lang="zh-TW" altLang="en-US" sz="2400" b="1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50F6D09-271C-DABE-C299-9D07A8EB1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356032"/>
              </p:ext>
            </p:extLst>
          </p:nvPr>
        </p:nvGraphicFramePr>
        <p:xfrm>
          <a:off x="4094986" y="1509869"/>
          <a:ext cx="7020000" cy="548640"/>
        </p:xfrm>
        <a:graphic>
          <a:graphicData uri="http://schemas.openxmlformats.org/drawingml/2006/table">
            <a:tbl>
              <a:tblPr firstRow="1" bandRow="1"/>
              <a:tblGrid>
                <a:gridCol w="1540966">
                  <a:extLst>
                    <a:ext uri="{9D8B030D-6E8A-4147-A177-3AD203B41FA5}">
                      <a16:colId xmlns:a16="http://schemas.microsoft.com/office/drawing/2014/main" val="196419361"/>
                    </a:ext>
                  </a:extLst>
                </a:gridCol>
                <a:gridCol w="1027318">
                  <a:extLst>
                    <a:ext uri="{9D8B030D-6E8A-4147-A177-3AD203B41FA5}">
                      <a16:colId xmlns:a16="http://schemas.microsoft.com/office/drawing/2014/main" val="3546471754"/>
                    </a:ext>
                  </a:extLst>
                </a:gridCol>
                <a:gridCol w="1027318">
                  <a:extLst>
                    <a:ext uri="{9D8B030D-6E8A-4147-A177-3AD203B41FA5}">
                      <a16:colId xmlns:a16="http://schemas.microsoft.com/office/drawing/2014/main" val="3436248122"/>
                    </a:ext>
                  </a:extLst>
                </a:gridCol>
                <a:gridCol w="1027318">
                  <a:extLst>
                    <a:ext uri="{9D8B030D-6E8A-4147-A177-3AD203B41FA5}">
                      <a16:colId xmlns:a16="http://schemas.microsoft.com/office/drawing/2014/main" val="2596695375"/>
                    </a:ext>
                  </a:extLst>
                </a:gridCol>
                <a:gridCol w="1198540">
                  <a:extLst>
                    <a:ext uri="{9D8B030D-6E8A-4147-A177-3AD203B41FA5}">
                      <a16:colId xmlns:a16="http://schemas.microsoft.com/office/drawing/2014/main" val="3876172191"/>
                    </a:ext>
                  </a:extLst>
                </a:gridCol>
                <a:gridCol w="1198540">
                  <a:extLst>
                    <a:ext uri="{9D8B030D-6E8A-4147-A177-3AD203B41FA5}">
                      <a16:colId xmlns:a16="http://schemas.microsoft.com/office/drawing/2014/main" val="1351373332"/>
                    </a:ext>
                  </a:extLst>
                </a:gridCol>
              </a:tblGrid>
              <a:tr h="25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algn="ctr"/>
                      <a:r>
                        <a:rPr lang="en-US" altLang="zh-TW" sz="12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Model</a:t>
                      </a:r>
                      <a:endParaRPr lang="zh-TW" altLang="en-US" sz="12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algn="ctr"/>
                      <a:r>
                        <a:rPr lang="en-US" altLang="zh-TW" sz="12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MAE</a:t>
                      </a:r>
                      <a:endParaRPr lang="zh-TW" altLang="en-US" sz="12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50% Error</a:t>
                      </a:r>
                      <a:endParaRPr lang="zh-TW" altLang="en-US" sz="1000" b="1" kern="1200" dirty="0">
                        <a:solidFill>
                          <a:schemeClr val="bg1"/>
                        </a:solidFill>
                        <a:latin typeface="+mn-lt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80% Error</a:t>
                      </a:r>
                      <a:endParaRPr lang="zh-TW" altLang="en-US" sz="1000" b="1" kern="1200" dirty="0">
                        <a:solidFill>
                          <a:schemeClr val="bg1"/>
                        </a:solidFill>
                        <a:latin typeface="+mn-lt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90% Error</a:t>
                      </a:r>
                      <a:endParaRPr lang="zh-TW" altLang="en-US" sz="1000" b="1" kern="1200" dirty="0">
                        <a:solidFill>
                          <a:schemeClr val="bg1"/>
                        </a:solidFill>
                        <a:latin typeface="+mn-lt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kern="120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Max Error</a:t>
                      </a:r>
                      <a:endParaRPr lang="zh-TW" altLang="en-US" sz="1200" b="1" kern="1200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676552"/>
                  </a:ext>
                </a:extLst>
              </a:tr>
              <a:tr h="252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lvl="0" algn="l" fontAlgn="ctr"/>
                      <a:r>
                        <a:rPr lang="en-US" altLang="zh-TW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Random Forest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13.06</a:t>
                      </a:r>
                      <a:endParaRPr lang="zh-TW" altLang="en-US" sz="12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9.1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14.94</a:t>
                      </a:r>
                      <a:endParaRPr lang="zh-TW" altLang="en-US" sz="1200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19.04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27.77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442154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71390C79-E44D-4F28-88E9-7612BE281200}"/>
              </a:ext>
            </a:extLst>
          </p:cNvPr>
          <p:cNvSpPr txBox="1"/>
          <p:nvPr/>
        </p:nvSpPr>
        <p:spPr>
          <a:xfrm>
            <a:off x="3990069" y="2315518"/>
            <a:ext cx="2202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/>
              <a:t>Accuracy</a:t>
            </a:r>
            <a:r>
              <a:rPr lang="zh-TW" altLang="en-US" sz="1400" dirty="0"/>
              <a:t> </a:t>
            </a:r>
            <a:r>
              <a:rPr lang="en-US" altLang="zh-TW" sz="1400" dirty="0"/>
              <a:t>(MAE &lt;15um)</a:t>
            </a:r>
            <a:endParaRPr lang="zh-TW" altLang="en-US" sz="1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F766E1-1BF7-B032-2014-B7D4C6B11AE2}"/>
              </a:ext>
            </a:extLst>
          </p:cNvPr>
          <p:cNvSpPr txBox="1"/>
          <p:nvPr/>
        </p:nvSpPr>
        <p:spPr>
          <a:xfrm>
            <a:off x="3984859" y="2636939"/>
            <a:ext cx="1486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accent1">
                    <a:lumMod val="75000"/>
                  </a:schemeClr>
                </a:solidFill>
              </a:rPr>
              <a:t>71% </a:t>
            </a:r>
            <a:r>
              <a:rPr lang="en-US" altLang="zh-TW" sz="1400" b="1" dirty="0">
                <a:solidFill>
                  <a:schemeClr val="accent1">
                    <a:lumMod val="75000"/>
                  </a:schemeClr>
                </a:solidFill>
              </a:rPr>
              <a:t>(38/53)</a:t>
            </a:r>
            <a:endParaRPr lang="zh-TW" alt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9" name="圖表 8">
            <a:extLst>
              <a:ext uri="{FF2B5EF4-FFF2-40B4-BE49-F238E27FC236}">
                <a16:creationId xmlns:a16="http://schemas.microsoft.com/office/drawing/2014/main" id="{CFFC8E0A-3571-EF89-5594-755AA1C33B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2100234"/>
              </p:ext>
            </p:extLst>
          </p:nvPr>
        </p:nvGraphicFramePr>
        <p:xfrm>
          <a:off x="3984859" y="3685405"/>
          <a:ext cx="7595981" cy="2228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5F99D668-9B91-0C21-6318-1E9348A6AF32}"/>
              </a:ext>
            </a:extLst>
          </p:cNvPr>
          <p:cNvSpPr/>
          <p:nvPr/>
        </p:nvSpPr>
        <p:spPr>
          <a:xfrm>
            <a:off x="4302241" y="4751367"/>
            <a:ext cx="4140000" cy="91440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47082D6-5D98-D65F-1F8D-9F5363C74DEC}"/>
              </a:ext>
            </a:extLst>
          </p:cNvPr>
          <p:cNvSpPr txBox="1"/>
          <p:nvPr/>
        </p:nvSpPr>
        <p:spPr>
          <a:xfrm>
            <a:off x="6295240" y="4295152"/>
            <a:ext cx="2294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rgbClr val="DC0000"/>
                </a:solidFill>
              </a:rPr>
              <a:t>符合規格 </a:t>
            </a:r>
            <a:r>
              <a:rPr lang="en-US" altLang="zh-TW" sz="1400" b="1" dirty="0">
                <a:solidFill>
                  <a:srgbClr val="DC0000"/>
                </a:solidFill>
              </a:rPr>
              <a:t>11%</a:t>
            </a:r>
            <a:r>
              <a:rPr lang="zh-TW" altLang="en-US" sz="1400" b="1" dirty="0">
                <a:solidFill>
                  <a:srgbClr val="DC0000"/>
                </a:solidFill>
              </a:rPr>
              <a:t> → </a:t>
            </a:r>
            <a:r>
              <a:rPr lang="en-US" altLang="zh-TW" sz="2400" b="1" dirty="0">
                <a:solidFill>
                  <a:schemeClr val="accent1">
                    <a:lumMod val="75000"/>
                  </a:schemeClr>
                </a:solidFill>
              </a:rPr>
              <a:t>71%</a:t>
            </a:r>
            <a:endParaRPr lang="zh-TW" alt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4" name="直線接點 43"/>
          <p:cNvCxnSpPr>
            <a:stCxn id="45" idx="4"/>
          </p:cNvCxnSpPr>
          <p:nvPr/>
        </p:nvCxnSpPr>
        <p:spPr>
          <a:xfrm>
            <a:off x="791465" y="2350529"/>
            <a:ext cx="0" cy="234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流程圖: 接點 44"/>
          <p:cNvSpPr/>
          <p:nvPr/>
        </p:nvSpPr>
        <p:spPr>
          <a:xfrm>
            <a:off x="737465" y="224252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流程圖: 接點 45"/>
          <p:cNvSpPr/>
          <p:nvPr/>
        </p:nvSpPr>
        <p:spPr>
          <a:xfrm>
            <a:off x="737465" y="284728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流程圖: 接點 46"/>
          <p:cNvSpPr/>
          <p:nvPr/>
        </p:nvSpPr>
        <p:spPr>
          <a:xfrm>
            <a:off x="737465" y="345204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流程圖: 接點 47"/>
          <p:cNvSpPr/>
          <p:nvPr/>
        </p:nvSpPr>
        <p:spPr>
          <a:xfrm>
            <a:off x="737465" y="405680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924962" y="2096477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初始關鍵因子訂定</a:t>
            </a:r>
          </a:p>
        </p:txBody>
      </p:sp>
      <p:sp>
        <p:nvSpPr>
          <p:cNvPr id="50" name="矩形 49"/>
          <p:cNvSpPr/>
          <p:nvPr/>
        </p:nvSpPr>
        <p:spPr>
          <a:xfrm>
            <a:off x="924962" y="270022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模型選擇、方法論</a:t>
            </a:r>
          </a:p>
        </p:txBody>
      </p:sp>
      <p:sp>
        <p:nvSpPr>
          <p:cNvPr id="51" name="矩形 50"/>
          <p:cNvSpPr/>
          <p:nvPr/>
        </p:nvSpPr>
        <p:spPr>
          <a:xfrm>
            <a:off x="924962" y="330397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模型訓練</a:t>
            </a:r>
          </a:p>
        </p:txBody>
      </p:sp>
      <p:sp>
        <p:nvSpPr>
          <p:cNvPr id="52" name="矩形 51"/>
          <p:cNvSpPr/>
          <p:nvPr/>
        </p:nvSpPr>
        <p:spPr>
          <a:xfrm>
            <a:off x="924962" y="390773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評估分析</a:t>
            </a:r>
          </a:p>
        </p:txBody>
      </p:sp>
      <p:sp>
        <p:nvSpPr>
          <p:cNvPr id="53" name="圓角矩形 52"/>
          <p:cNvSpPr/>
          <p:nvPr/>
        </p:nvSpPr>
        <p:spPr>
          <a:xfrm>
            <a:off x="469783" y="1937197"/>
            <a:ext cx="2910980" cy="3096000"/>
          </a:xfrm>
          <a:prstGeom prst="roundRect">
            <a:avLst>
              <a:gd name="adj" fmla="val 7439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流程圖: 接點 54"/>
          <p:cNvSpPr/>
          <p:nvPr/>
        </p:nvSpPr>
        <p:spPr>
          <a:xfrm>
            <a:off x="737465" y="4661571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924962" y="4511483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</a:rPr>
              <a:t>驗證</a:t>
            </a:r>
          </a:p>
        </p:txBody>
      </p:sp>
    </p:spTree>
    <p:extLst>
      <p:ext uri="{BB962C8B-B14F-4D97-AF65-F5344CB8AC3E}">
        <p14:creationId xmlns:p14="http://schemas.microsoft.com/office/powerpoint/2010/main" val="965936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17D0B-DA78-3531-443E-B53D2979E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7C8F22EC-523C-BCF5-65A9-8A9153B9B044}"/>
              </a:ext>
            </a:extLst>
          </p:cNvPr>
          <p:cNvGrpSpPr/>
          <p:nvPr/>
        </p:nvGrpSpPr>
        <p:grpSpPr>
          <a:xfrm>
            <a:off x="-515783" y="149117"/>
            <a:ext cx="2900442" cy="720000"/>
            <a:chOff x="-515783" y="149117"/>
            <a:chExt cx="2900442" cy="720000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0FBEB80-33CC-C8AB-2F38-AC85696B035B}"/>
                </a:ext>
              </a:extLst>
            </p:cNvPr>
            <p:cNvSpPr txBox="1"/>
            <p:nvPr/>
          </p:nvSpPr>
          <p:spPr>
            <a:xfrm>
              <a:off x="353334" y="185951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實驗</a:t>
              </a:r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結果</a:t>
              </a:r>
            </a:p>
          </p:txBody>
        </p:sp>
        <p:sp>
          <p:nvSpPr>
            <p:cNvPr id="4" name="圓角矩形 3">
              <a:extLst>
                <a:ext uri="{FF2B5EF4-FFF2-40B4-BE49-F238E27FC236}">
                  <a16:creationId xmlns:a16="http://schemas.microsoft.com/office/drawing/2014/main" id="{ECABC10C-6A69-3A7A-D41A-E845CA4269BC}"/>
                </a:ext>
              </a:extLst>
            </p:cNvPr>
            <p:cNvSpPr/>
            <p:nvPr/>
          </p:nvSpPr>
          <p:spPr>
            <a:xfrm rot="2700000">
              <a:off x="-515783" y="149117"/>
              <a:ext cx="720000" cy="720000"/>
            </a:xfrm>
            <a:prstGeom prst="roundRect">
              <a:avLst>
                <a:gd name="adj" fmla="val 1134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8896308B-C150-4C34-1BED-CA503E1BE3A7}"/>
                </a:ext>
              </a:extLst>
            </p:cNvPr>
            <p:cNvCxnSpPr/>
            <p:nvPr/>
          </p:nvCxnSpPr>
          <p:spPr>
            <a:xfrm flipH="1">
              <a:off x="-61921" y="555446"/>
              <a:ext cx="276836" cy="27683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58A5617F-2DE5-DA20-25E5-6A1F0776DAFA}"/>
              </a:ext>
            </a:extLst>
          </p:cNvPr>
          <p:cNvSpPr/>
          <p:nvPr/>
        </p:nvSpPr>
        <p:spPr>
          <a:xfrm>
            <a:off x="9043332" y="6308521"/>
            <a:ext cx="2206305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6818B7B-DF67-8D2C-AD28-742697567F93}"/>
              </a:ext>
            </a:extLst>
          </p:cNvPr>
          <p:cNvSpPr/>
          <p:nvPr/>
        </p:nvSpPr>
        <p:spPr>
          <a:xfrm>
            <a:off x="3984859" y="77470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/>
              <a:t>模型導入</a:t>
            </a: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557679"/>
              </p:ext>
            </p:extLst>
          </p:nvPr>
        </p:nvGraphicFramePr>
        <p:xfrm>
          <a:off x="4094986" y="1509869"/>
          <a:ext cx="7020000" cy="975360"/>
        </p:xfrm>
        <a:graphic>
          <a:graphicData uri="http://schemas.openxmlformats.org/drawingml/2006/table">
            <a:tbl>
              <a:tblPr firstRow="1" bandRow="1"/>
              <a:tblGrid>
                <a:gridCol w="1404000">
                  <a:extLst>
                    <a:ext uri="{9D8B030D-6E8A-4147-A177-3AD203B41FA5}">
                      <a16:colId xmlns:a16="http://schemas.microsoft.com/office/drawing/2014/main" val="196419361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3546471754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3436248122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596695375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3876172191"/>
                    </a:ext>
                  </a:extLst>
                </a:gridCol>
              </a:tblGrid>
              <a:tr h="216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algn="ctr"/>
                      <a:r>
                        <a:rPr lang="en-US" altLang="zh-TW" sz="1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Device</a:t>
                      </a:r>
                      <a:endParaRPr lang="zh-TW" altLang="en-US" sz="1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algn="ctr"/>
                      <a:r>
                        <a:rPr lang="en-US" altLang="zh-TW" sz="1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PKG</a:t>
                      </a:r>
                      <a:r>
                        <a:rPr lang="en-US" altLang="zh-TW" sz="1000" b="1" baseline="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 </a:t>
                      </a:r>
                      <a:r>
                        <a:rPr lang="en-US" altLang="zh-TW" sz="1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size (mm)</a:t>
                      </a:r>
                      <a:endParaRPr lang="zh-TW" altLang="en-US" sz="1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kern="120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Die</a:t>
                      </a:r>
                      <a:r>
                        <a:rPr lang="en-US" altLang="zh-TW" sz="1000" b="1" kern="1200" baseline="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Size (um)</a:t>
                      </a:r>
                      <a:endParaRPr lang="zh-TW" altLang="en-US" sz="700" b="1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kern="120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HS type</a:t>
                      </a:r>
                      <a:endParaRPr lang="zh-TW" altLang="en-US" sz="1000" b="1" kern="1200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kern="120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PKG thickness</a:t>
                      </a:r>
                      <a:endParaRPr lang="zh-TW" altLang="en-US" sz="1000" b="1" kern="1200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676552"/>
                  </a:ext>
                </a:extLst>
              </a:tr>
              <a:tr h="216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algn="ctr"/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65 x 65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26488 x 22427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CAVITY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3896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081840"/>
                  </a:ext>
                </a:extLst>
              </a:tr>
              <a:tr h="216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37.5 x 37.5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14857 x 18504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HAT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2660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3389875"/>
                  </a:ext>
                </a:extLst>
              </a:tr>
              <a:tr h="216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lvl="0" algn="ctr" fontAlgn="ctr"/>
                      <a:r>
                        <a:rPr lang="en-US" altLang="zh-TW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 x 31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12000 x 10425</a:t>
                      </a:r>
                      <a:endParaRPr lang="en-US" altLang="zh-TW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RING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3140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442154"/>
                  </a:ext>
                </a:extLst>
              </a:tr>
            </a:tbl>
          </a:graphicData>
        </a:graphic>
      </p:graphicFrame>
      <p:graphicFrame>
        <p:nvGraphicFramePr>
          <p:cNvPr id="22" name="表格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320909"/>
              </p:ext>
            </p:extLst>
          </p:nvPr>
        </p:nvGraphicFramePr>
        <p:xfrm>
          <a:off x="4094986" y="3211421"/>
          <a:ext cx="7020000" cy="975360"/>
        </p:xfrm>
        <a:graphic>
          <a:graphicData uri="http://schemas.openxmlformats.org/drawingml/2006/table">
            <a:tbl>
              <a:tblPr firstRow="1" bandRow="1"/>
              <a:tblGrid>
                <a:gridCol w="1404000">
                  <a:extLst>
                    <a:ext uri="{9D8B030D-6E8A-4147-A177-3AD203B41FA5}">
                      <a16:colId xmlns:a16="http://schemas.microsoft.com/office/drawing/2014/main" val="196419361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3546471754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3436248122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596695375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3876172191"/>
                    </a:ext>
                  </a:extLst>
                </a:gridCol>
              </a:tblGrid>
              <a:tr h="216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algn="ctr"/>
                      <a:r>
                        <a:rPr lang="en-US" altLang="zh-TW" sz="1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Device</a:t>
                      </a:r>
                      <a:endParaRPr lang="zh-TW" altLang="en-US" sz="1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algn="ctr"/>
                      <a:r>
                        <a:rPr lang="en-US" altLang="zh-TW" sz="1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MAE</a:t>
                      </a:r>
                      <a:endParaRPr lang="zh-TW" altLang="en-US" sz="10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 kern="1200" baseline="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預測值</a:t>
                      </a:r>
                      <a:r>
                        <a:rPr lang="en-US" altLang="zh-TW" sz="1000" b="1" kern="1200" baseline="0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 (um)</a:t>
                      </a:r>
                      <a:endParaRPr lang="zh-TW" altLang="en-US" sz="700" b="1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 kern="120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實際值 </a:t>
                      </a:r>
                      <a:r>
                        <a:rPr lang="en-US" altLang="zh-TW" sz="1000" b="1" kern="120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(um)</a:t>
                      </a:r>
                      <a:endParaRPr lang="zh-TW" altLang="en-US" sz="1000" b="1" kern="1200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 kern="120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預測誤差 </a:t>
                      </a:r>
                      <a:r>
                        <a:rPr lang="en-US" altLang="zh-TW" sz="1000" b="1" kern="1200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(um)</a:t>
                      </a:r>
                      <a:endParaRPr lang="zh-TW" altLang="en-US" sz="1000" b="1" kern="1200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676552"/>
                  </a:ext>
                </a:extLst>
              </a:tr>
              <a:tr h="216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algn="ctr"/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13.11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37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13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081840"/>
                  </a:ext>
                </a:extLst>
              </a:tr>
              <a:tr h="216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12.27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47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3389875"/>
                  </a:ext>
                </a:extLst>
              </a:tr>
              <a:tr h="2160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lvl="0" algn="ctr" fontAlgn="ctr"/>
                      <a:r>
                        <a:rPr lang="en-US" altLang="zh-TW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Microsoft YaHei"/>
                          <a:ea typeface="微軟正黑體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12.68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97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106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3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442154"/>
                  </a:ext>
                </a:extLst>
              </a:tr>
            </a:tbl>
          </a:graphicData>
        </a:graphic>
      </p:graphicFrame>
      <p:sp>
        <p:nvSpPr>
          <p:cNvPr id="24" name="文字方塊 23">
            <a:extLst>
              <a:ext uri="{FF2B5EF4-FFF2-40B4-BE49-F238E27FC236}">
                <a16:creationId xmlns:a16="http://schemas.microsoft.com/office/drawing/2014/main" id="{FAA2B60D-FDC9-23DF-826F-B1E9C08A0E3A}"/>
              </a:ext>
            </a:extLst>
          </p:cNvPr>
          <p:cNvSpPr txBox="1"/>
          <p:nvPr/>
        </p:nvSpPr>
        <p:spPr>
          <a:xfrm>
            <a:off x="3984859" y="1194285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不同產品結構進行測試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36AB236-6BE9-94A7-09C9-D2552032374D}"/>
              </a:ext>
            </a:extLst>
          </p:cNvPr>
          <p:cNvSpPr txBox="1"/>
          <p:nvPr/>
        </p:nvSpPr>
        <p:spPr>
          <a:xfrm>
            <a:off x="3990069" y="4584431"/>
            <a:ext cx="5386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/>
              <a:t>預測誤差控制在 </a:t>
            </a:r>
            <a:r>
              <a:rPr lang="en-US" altLang="zh-TW" sz="1400" dirty="0"/>
              <a:t>2~5 </a:t>
            </a:r>
            <a:r>
              <a:rPr lang="en-US" altLang="zh-TW" sz="1400" dirty="0" err="1"/>
              <a:t>μm</a:t>
            </a:r>
            <a:r>
              <a:rPr lang="zh-TW" altLang="en-US" sz="1400" dirty="0"/>
              <a:t> 之間，具備極高的穩定性與泛化能力</a:t>
            </a:r>
            <a:endParaRPr lang="en-US" altLang="zh-TW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/>
              <a:t>機器學習模型大幅提升預測精度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0D41E54-8F29-121B-318A-321FB9A2892D}"/>
              </a:ext>
            </a:extLst>
          </p:cNvPr>
          <p:cNvSpPr txBox="1"/>
          <p:nvPr/>
        </p:nvSpPr>
        <p:spPr>
          <a:xfrm>
            <a:off x="3990069" y="4305872"/>
            <a:ext cx="2577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客戶要求最大允收誤差 </a:t>
            </a:r>
            <a:r>
              <a:rPr lang="en-US" altLang="zh-TW" sz="1400" dirty="0"/>
              <a:t>15μm</a:t>
            </a:r>
            <a:r>
              <a:rPr lang="zh-TW" altLang="en-US" sz="1400" dirty="0"/>
              <a:t> 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782B9A7-DE8D-6496-3F5C-BF30DE460BCD}"/>
              </a:ext>
            </a:extLst>
          </p:cNvPr>
          <p:cNvSpPr txBox="1"/>
          <p:nvPr/>
        </p:nvSpPr>
        <p:spPr>
          <a:xfrm>
            <a:off x="4289245" y="271741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結果</a:t>
            </a: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68C90549-27D3-F12B-AE16-917090954C14}"/>
              </a:ext>
            </a:extLst>
          </p:cNvPr>
          <p:cNvCxnSpPr/>
          <p:nvPr/>
        </p:nvCxnSpPr>
        <p:spPr>
          <a:xfrm>
            <a:off x="4263992" y="2688293"/>
            <a:ext cx="0" cy="36000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>
            <a:stCxn id="52" idx="4"/>
          </p:cNvCxnSpPr>
          <p:nvPr/>
        </p:nvCxnSpPr>
        <p:spPr>
          <a:xfrm>
            <a:off x="791465" y="2350529"/>
            <a:ext cx="0" cy="23400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流程圖: 接點 51"/>
          <p:cNvSpPr/>
          <p:nvPr/>
        </p:nvSpPr>
        <p:spPr>
          <a:xfrm>
            <a:off x="737465" y="224252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流程圖: 接點 52"/>
          <p:cNvSpPr/>
          <p:nvPr/>
        </p:nvSpPr>
        <p:spPr>
          <a:xfrm>
            <a:off x="737465" y="284728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流程圖: 接點 54"/>
          <p:cNvSpPr/>
          <p:nvPr/>
        </p:nvSpPr>
        <p:spPr>
          <a:xfrm>
            <a:off x="737465" y="345204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流程圖: 接點 55"/>
          <p:cNvSpPr/>
          <p:nvPr/>
        </p:nvSpPr>
        <p:spPr>
          <a:xfrm>
            <a:off x="737465" y="4056809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924962" y="2096477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初始關鍵因子訂定</a:t>
            </a:r>
          </a:p>
        </p:txBody>
      </p:sp>
      <p:sp>
        <p:nvSpPr>
          <p:cNvPr id="58" name="矩形 57"/>
          <p:cNvSpPr/>
          <p:nvPr/>
        </p:nvSpPr>
        <p:spPr>
          <a:xfrm>
            <a:off x="924962" y="2700228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模型選擇、方法論</a:t>
            </a:r>
          </a:p>
        </p:txBody>
      </p:sp>
      <p:sp>
        <p:nvSpPr>
          <p:cNvPr id="59" name="矩形 58"/>
          <p:cNvSpPr/>
          <p:nvPr/>
        </p:nvSpPr>
        <p:spPr>
          <a:xfrm>
            <a:off x="924962" y="330397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模型訓練</a:t>
            </a:r>
          </a:p>
        </p:txBody>
      </p:sp>
      <p:sp>
        <p:nvSpPr>
          <p:cNvPr id="60" name="矩形 59"/>
          <p:cNvSpPr/>
          <p:nvPr/>
        </p:nvSpPr>
        <p:spPr>
          <a:xfrm>
            <a:off x="924962" y="390773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</a:rPr>
              <a:t>評估分析</a:t>
            </a:r>
          </a:p>
        </p:txBody>
      </p:sp>
      <p:sp>
        <p:nvSpPr>
          <p:cNvPr id="61" name="圓角矩形 60"/>
          <p:cNvSpPr/>
          <p:nvPr/>
        </p:nvSpPr>
        <p:spPr>
          <a:xfrm>
            <a:off x="469783" y="1937197"/>
            <a:ext cx="2910980" cy="3096000"/>
          </a:xfrm>
          <a:prstGeom prst="roundRect">
            <a:avLst>
              <a:gd name="adj" fmla="val 7439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流程圖: 接點 61"/>
          <p:cNvSpPr/>
          <p:nvPr/>
        </p:nvSpPr>
        <p:spPr>
          <a:xfrm>
            <a:off x="737465" y="4661571"/>
            <a:ext cx="108000" cy="108000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924962" y="4511483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accent1">
                    <a:lumMod val="75000"/>
                  </a:schemeClr>
                </a:solidFill>
              </a:rPr>
              <a:t>驗證</a:t>
            </a:r>
          </a:p>
        </p:txBody>
      </p:sp>
    </p:spTree>
    <p:extLst>
      <p:ext uri="{BB962C8B-B14F-4D97-AF65-F5344CB8AC3E}">
        <p14:creationId xmlns:p14="http://schemas.microsoft.com/office/powerpoint/2010/main" val="3988129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C2FC4-804A-5687-C9DE-FD7BC43DC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8D30B1FF-C9F7-840C-FAD9-335C95FD97B3}"/>
              </a:ext>
            </a:extLst>
          </p:cNvPr>
          <p:cNvGrpSpPr/>
          <p:nvPr/>
        </p:nvGrpSpPr>
        <p:grpSpPr>
          <a:xfrm>
            <a:off x="-515783" y="149117"/>
            <a:ext cx="4285437" cy="720000"/>
            <a:chOff x="-515783" y="149117"/>
            <a:chExt cx="4285437" cy="720000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788E2483-8ECA-05F4-6A63-932D1BD67C54}"/>
                </a:ext>
              </a:extLst>
            </p:cNvPr>
            <p:cNvSpPr txBox="1"/>
            <p:nvPr/>
          </p:nvSpPr>
          <p:spPr>
            <a:xfrm>
              <a:off x="353334" y="185951"/>
              <a:ext cx="3416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結論</a:t>
              </a:r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與未來展望</a:t>
              </a:r>
            </a:p>
          </p:txBody>
        </p:sp>
        <p:sp>
          <p:nvSpPr>
            <p:cNvPr id="4" name="圓角矩形 3">
              <a:extLst>
                <a:ext uri="{FF2B5EF4-FFF2-40B4-BE49-F238E27FC236}">
                  <a16:creationId xmlns:a16="http://schemas.microsoft.com/office/drawing/2014/main" id="{59074269-6198-D1C5-E9DA-DE2DF08F95E9}"/>
                </a:ext>
              </a:extLst>
            </p:cNvPr>
            <p:cNvSpPr/>
            <p:nvPr/>
          </p:nvSpPr>
          <p:spPr>
            <a:xfrm rot="2700000">
              <a:off x="-515783" y="149117"/>
              <a:ext cx="720000" cy="720000"/>
            </a:xfrm>
            <a:prstGeom prst="roundRect">
              <a:avLst>
                <a:gd name="adj" fmla="val 1134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" name="直線接點 4">
              <a:extLst>
                <a:ext uri="{FF2B5EF4-FFF2-40B4-BE49-F238E27FC236}">
                  <a16:creationId xmlns:a16="http://schemas.microsoft.com/office/drawing/2014/main" id="{C4120B25-70E5-6AC5-0ECF-A1EF9B5800DC}"/>
                </a:ext>
              </a:extLst>
            </p:cNvPr>
            <p:cNvCxnSpPr/>
            <p:nvPr/>
          </p:nvCxnSpPr>
          <p:spPr>
            <a:xfrm flipH="1">
              <a:off x="-61921" y="555446"/>
              <a:ext cx="276836" cy="27683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C85C59D5-5120-7E27-E64C-A08CA2EEB06C}"/>
              </a:ext>
            </a:extLst>
          </p:cNvPr>
          <p:cNvSpPr/>
          <p:nvPr/>
        </p:nvSpPr>
        <p:spPr>
          <a:xfrm>
            <a:off x="9043332" y="6308521"/>
            <a:ext cx="2206305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6E3FF61-C195-0BAC-763C-22A4F214FA01}"/>
              </a:ext>
            </a:extLst>
          </p:cNvPr>
          <p:cNvSpPr txBox="1"/>
          <p:nvPr/>
        </p:nvSpPr>
        <p:spPr>
          <a:xfrm>
            <a:off x="353334" y="1018233"/>
            <a:ext cx="111363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/>
              <a:t>本研究聚焦於半導體製程中關鍵品質指標，平面度的預測問題，並透過機器學習技術的導入，探討其對預測準確性與製程優化的提升潛力。</a:t>
            </a:r>
            <a:endParaRPr lang="en-US" altLang="zh-TW" sz="1400" dirty="0"/>
          </a:p>
          <a:p>
            <a:r>
              <a:rPr lang="zh-TW" altLang="en-US" sz="1400" dirty="0"/>
              <a:t>隨著製程結構的高度複雜化與產品設計的不斷創新，傳統依賴人工經驗與實驗設計 </a:t>
            </a:r>
            <a:r>
              <a:rPr lang="en-US" altLang="zh-TW" sz="1400" dirty="0"/>
              <a:t>(DoE) </a:t>
            </a:r>
            <a:r>
              <a:rPr lang="zh-TW" altLang="en-US" sz="1400" dirty="0"/>
              <a:t>方法已難以有效掌握多維參數間的非線性關聯性。</a:t>
            </a:r>
            <a:endParaRPr lang="en-US" altLang="zh-TW" sz="1400" dirty="0"/>
          </a:p>
          <a:p>
            <a:r>
              <a:rPr lang="zh-TW" altLang="en-US" sz="1400" dirty="0"/>
              <a:t>儘管 </a:t>
            </a:r>
            <a:r>
              <a:rPr lang="en-US" altLang="zh-TW" sz="1400" dirty="0"/>
              <a:t>DoE</a:t>
            </a:r>
            <a:r>
              <a:rPr lang="zh-TW" altLang="en-US" sz="1400" dirty="0"/>
              <a:t> 能提供初步變因篩選與參數設計的指引，但在時間成本、實驗複雜度及彈性適應性方面仍具明顯侷限。</a:t>
            </a:r>
            <a:endParaRPr lang="en-US" altLang="zh-TW" sz="1400" dirty="0"/>
          </a:p>
          <a:p>
            <a:r>
              <a:rPr lang="zh-TW" altLang="en-US" sz="1400" dirty="0"/>
              <a:t>因此，本研究將機器學習視為一種更具擴展性與效率的預測手段，進行模型導入與比較分析。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2524836" y="2480650"/>
            <a:ext cx="3123447" cy="3684760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流程圖: 人工輸入 19"/>
          <p:cNvSpPr/>
          <p:nvPr/>
        </p:nvSpPr>
        <p:spPr>
          <a:xfrm>
            <a:off x="2524836" y="5692228"/>
            <a:ext cx="3123447" cy="473182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直角三角形 21"/>
          <p:cNvSpPr/>
          <p:nvPr/>
        </p:nvSpPr>
        <p:spPr>
          <a:xfrm rot="16200000">
            <a:off x="3559226" y="3696475"/>
            <a:ext cx="1063689" cy="3114425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等腰三角形 23"/>
          <p:cNvSpPr/>
          <p:nvPr/>
        </p:nvSpPr>
        <p:spPr>
          <a:xfrm rot="5400000">
            <a:off x="2672174" y="5018471"/>
            <a:ext cx="619724" cy="9144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角矩形 26"/>
          <p:cNvSpPr/>
          <p:nvPr/>
        </p:nvSpPr>
        <p:spPr>
          <a:xfrm>
            <a:off x="6245810" y="2480650"/>
            <a:ext cx="3123447" cy="3684760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流程圖: 人工輸入 27"/>
          <p:cNvSpPr/>
          <p:nvPr/>
        </p:nvSpPr>
        <p:spPr>
          <a:xfrm>
            <a:off x="6245810" y="5692228"/>
            <a:ext cx="3123447" cy="473182"/>
          </a:xfrm>
          <a:prstGeom prst="flowChartManualInpu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直角三角形 28"/>
          <p:cNvSpPr/>
          <p:nvPr/>
        </p:nvSpPr>
        <p:spPr>
          <a:xfrm rot="16200000">
            <a:off x="7280200" y="3696475"/>
            <a:ext cx="1063689" cy="3114425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等腰三角形 29"/>
          <p:cNvSpPr/>
          <p:nvPr/>
        </p:nvSpPr>
        <p:spPr>
          <a:xfrm rot="5400000">
            <a:off x="6393148" y="5018471"/>
            <a:ext cx="619724" cy="9144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390A0DB-493D-9790-A70C-4B1DC00AEBBF}"/>
              </a:ext>
            </a:extLst>
          </p:cNvPr>
          <p:cNvSpPr/>
          <p:nvPr/>
        </p:nvSpPr>
        <p:spPr>
          <a:xfrm>
            <a:off x="3309181" y="570374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模型特性與表現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56E5266-6135-E86D-C0D6-AE3CCDD89AF1}"/>
              </a:ext>
            </a:extLst>
          </p:cNvPr>
          <p:cNvSpPr/>
          <p:nvPr/>
        </p:nvSpPr>
        <p:spPr>
          <a:xfrm>
            <a:off x="7953485" y="569798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研究成果</a:t>
            </a:r>
          </a:p>
        </p:txBody>
      </p:sp>
      <p:sp>
        <p:nvSpPr>
          <p:cNvPr id="26" name="矩形 25"/>
          <p:cNvSpPr/>
          <p:nvPr/>
        </p:nvSpPr>
        <p:spPr>
          <a:xfrm>
            <a:off x="2557624" y="2804896"/>
            <a:ext cx="3057247" cy="2000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傳統線性迴歸模型</a:t>
            </a:r>
            <a:endParaRPr lang="en-US" altLang="zh-TW" b="1" dirty="0"/>
          </a:p>
          <a:p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對於變數之間的非線性關係掌握不足</a:t>
            </a:r>
            <a:endParaRPr lang="en-US" altLang="zh-TW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TW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TW" b="1" dirty="0"/>
              <a:t>Random Forest </a:t>
            </a:r>
            <a:r>
              <a:rPr lang="zh-TW" altLang="en-US" b="1" dirty="0"/>
              <a:t>表現最佳</a:t>
            </a:r>
            <a:endParaRPr lang="en-US" altLang="zh-TW" b="1" dirty="0"/>
          </a:p>
          <a:p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維持穩定的預測精度</a:t>
            </a:r>
            <a:endParaRPr lang="en-US" altLang="zh-TW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TW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TW" altLang="en-US" b="1" dirty="0"/>
              <a:t>透過因子與目標的調整</a:t>
            </a:r>
            <a:endParaRPr lang="en-US" altLang="zh-TW" b="1" dirty="0"/>
          </a:p>
          <a:p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使模型提高其泛化能力</a:t>
            </a:r>
          </a:p>
        </p:txBody>
      </p:sp>
      <p:sp>
        <p:nvSpPr>
          <p:cNvPr id="34" name="矩形 33"/>
          <p:cNvSpPr/>
          <p:nvPr/>
        </p:nvSpPr>
        <p:spPr>
          <a:xfrm>
            <a:off x="6278909" y="2930199"/>
            <a:ext cx="305724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/>
              <a:t>集成式演算法</a:t>
            </a:r>
            <a:endParaRPr lang="en-US" altLang="zh-TW" b="1" dirty="0"/>
          </a:p>
          <a:p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預測準確率、殘差控制、模型穩定性</a:t>
            </a:r>
            <a:endParaRPr lang="en-US" altLang="zh-TW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zh-TW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zh-TW" b="1" dirty="0"/>
              <a:t>Gradient Boosting </a:t>
            </a:r>
            <a:r>
              <a:rPr lang="zh-TW" altLang="en-US" b="1" dirty="0"/>
              <a:t>與 </a:t>
            </a:r>
            <a:endParaRPr lang="en-US" altLang="zh-TW" b="1" dirty="0"/>
          </a:p>
          <a:p>
            <a:r>
              <a:rPr lang="en-US" altLang="zh-TW" b="1" dirty="0"/>
              <a:t>Random Forest</a:t>
            </a:r>
          </a:p>
          <a:p>
            <a:r>
              <a:rPr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可提供未來做預測模型的適用性</a:t>
            </a:r>
          </a:p>
        </p:txBody>
      </p:sp>
    </p:spTree>
    <p:extLst>
      <p:ext uri="{BB962C8B-B14F-4D97-AF65-F5344CB8AC3E}">
        <p14:creationId xmlns:p14="http://schemas.microsoft.com/office/powerpoint/2010/main" val="2965183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681C1-A5CA-B00A-5D89-E8AE91690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0463E76-5059-B6CD-B677-836CFEC34D18}"/>
              </a:ext>
            </a:extLst>
          </p:cNvPr>
          <p:cNvSpPr/>
          <p:nvPr/>
        </p:nvSpPr>
        <p:spPr>
          <a:xfrm>
            <a:off x="9043332" y="6308521"/>
            <a:ext cx="2206305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6A7C7CFD-B342-1D61-7684-386020E87371}"/>
              </a:ext>
            </a:extLst>
          </p:cNvPr>
          <p:cNvSpPr/>
          <p:nvPr/>
        </p:nvSpPr>
        <p:spPr>
          <a:xfrm rot="2700000">
            <a:off x="9549405" y="565519"/>
            <a:ext cx="2160000" cy="2160000"/>
          </a:xfrm>
          <a:prstGeom prst="roundRect">
            <a:avLst>
              <a:gd name="adj" fmla="val 11341"/>
            </a:avLst>
          </a:prstGeom>
          <a:blipFill dpi="0" rotWithShape="0">
            <a:blip r:embed="rId3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662116D6-B197-8DCE-BAC2-F4386B432307}"/>
              </a:ext>
            </a:extLst>
          </p:cNvPr>
          <p:cNvSpPr/>
          <p:nvPr/>
        </p:nvSpPr>
        <p:spPr>
          <a:xfrm rot="2700000">
            <a:off x="7232059" y="-622515"/>
            <a:ext cx="2160000" cy="2160000"/>
          </a:xfrm>
          <a:prstGeom prst="roundRect">
            <a:avLst>
              <a:gd name="adj" fmla="val 1134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D2E6706E-59B5-BA89-FC6A-55ED762C67EF}"/>
              </a:ext>
            </a:extLst>
          </p:cNvPr>
          <p:cNvSpPr/>
          <p:nvPr/>
        </p:nvSpPr>
        <p:spPr>
          <a:xfrm rot="2700000">
            <a:off x="7805941" y="2337186"/>
            <a:ext cx="2160000" cy="2160000"/>
          </a:xfrm>
          <a:prstGeom prst="roundRect">
            <a:avLst>
              <a:gd name="adj" fmla="val 1134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D07B97B4-EF1B-11EA-72B1-2340A7941FE6}"/>
              </a:ext>
            </a:extLst>
          </p:cNvPr>
          <p:cNvSpPr/>
          <p:nvPr/>
        </p:nvSpPr>
        <p:spPr>
          <a:xfrm rot="2700000">
            <a:off x="10223579" y="3525220"/>
            <a:ext cx="2160000" cy="2160000"/>
          </a:xfrm>
          <a:prstGeom prst="roundRect">
            <a:avLst>
              <a:gd name="adj" fmla="val 1134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8CB5A80-0C2C-DF08-8988-846DB702D23E}"/>
              </a:ext>
            </a:extLst>
          </p:cNvPr>
          <p:cNvSpPr/>
          <p:nvPr/>
        </p:nvSpPr>
        <p:spPr>
          <a:xfrm>
            <a:off x="3894515" y="3088980"/>
            <a:ext cx="26084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/>
              <a:t>Thank You</a:t>
            </a:r>
            <a:endParaRPr lang="zh-TW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429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" y="218761"/>
            <a:ext cx="4891536" cy="320286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352" y="218761"/>
            <a:ext cx="3891816" cy="461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09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043332" y="6308521"/>
            <a:ext cx="2206305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3333" y="832282"/>
            <a:ext cx="10896304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廠內產品在後段封裝過程中，晶片與基板不同材料之間的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CTE Mismatch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、參數組合的差異，加上含膠的限制，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2000"/>
              </a:lnSpc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為了釋放溫度所產生的內部應力，常藉由形狀改變來釋放這些內力，導致產品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Coplanarity fail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，進而影響後續上板成功率、出貨時間。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2E64FAF-37D8-4C7E-A90C-043B8D0D8D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812"/>
          <a:stretch/>
        </p:blipFill>
        <p:spPr>
          <a:xfrm>
            <a:off x="3751058" y="1868802"/>
            <a:ext cx="1672277" cy="66201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2B4DA10-9DC2-4DA8-A221-C0A3C0C03D86}"/>
              </a:ext>
            </a:extLst>
          </p:cNvPr>
          <p:cNvSpPr txBox="1"/>
          <p:nvPr/>
        </p:nvSpPr>
        <p:spPr>
          <a:xfrm>
            <a:off x="4082089" y="2553003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Heat Sink</a:t>
            </a:r>
          </a:p>
          <a:p>
            <a:pPr algn="ctr"/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散熱片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4EE17AB-C834-4577-AC6D-B74A19B264D1}"/>
              </a:ext>
            </a:extLst>
          </p:cNvPr>
          <p:cNvGrpSpPr/>
          <p:nvPr/>
        </p:nvGrpSpPr>
        <p:grpSpPr>
          <a:xfrm>
            <a:off x="1267954" y="2046833"/>
            <a:ext cx="1739384" cy="507648"/>
            <a:chOff x="1567612" y="3362650"/>
            <a:chExt cx="1319480" cy="265575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46E044CC-4C69-4033-BE91-C07F23530C5A}"/>
                </a:ext>
              </a:extLst>
            </p:cNvPr>
            <p:cNvGrpSpPr/>
            <p:nvPr/>
          </p:nvGrpSpPr>
          <p:grpSpPr>
            <a:xfrm>
              <a:off x="1625857" y="3362650"/>
              <a:ext cx="1212429" cy="220821"/>
              <a:chOff x="1600200" y="4388407"/>
              <a:chExt cx="1452563" cy="264556"/>
            </a:xfrm>
          </p:grpSpPr>
          <p:sp>
            <p:nvSpPr>
              <p:cNvPr id="14" name="手繪多邊形: 圖案 26">
                <a:extLst>
                  <a:ext uri="{FF2B5EF4-FFF2-40B4-BE49-F238E27FC236}">
                    <a16:creationId xmlns:a16="http://schemas.microsoft.com/office/drawing/2014/main" id="{038A13A4-D04C-4C97-87F8-4B1E10E90CBA}"/>
                  </a:ext>
                </a:extLst>
              </p:cNvPr>
              <p:cNvSpPr/>
              <p:nvPr/>
            </p:nvSpPr>
            <p:spPr>
              <a:xfrm>
                <a:off x="1600200" y="4456769"/>
                <a:ext cx="1452563" cy="196194"/>
              </a:xfrm>
              <a:custGeom>
                <a:avLst/>
                <a:gdLst>
                  <a:gd name="connsiteX0" fmla="*/ 0 w 1452563"/>
                  <a:gd name="connsiteY0" fmla="*/ 148569 h 196194"/>
                  <a:gd name="connsiteX1" fmla="*/ 0 w 1452563"/>
                  <a:gd name="connsiteY1" fmla="*/ 148569 h 196194"/>
                  <a:gd name="connsiteX2" fmla="*/ 47625 w 1452563"/>
                  <a:gd name="connsiteY2" fmla="*/ 129519 h 196194"/>
                  <a:gd name="connsiteX3" fmla="*/ 76200 w 1452563"/>
                  <a:gd name="connsiteY3" fmla="*/ 91419 h 196194"/>
                  <a:gd name="connsiteX4" fmla="*/ 85725 w 1452563"/>
                  <a:gd name="connsiteY4" fmla="*/ 67606 h 196194"/>
                  <a:gd name="connsiteX5" fmla="*/ 90488 w 1452563"/>
                  <a:gd name="connsiteY5" fmla="*/ 39031 h 196194"/>
                  <a:gd name="connsiteX6" fmla="*/ 95250 w 1452563"/>
                  <a:gd name="connsiteY6" fmla="*/ 19981 h 196194"/>
                  <a:gd name="connsiteX7" fmla="*/ 114300 w 1452563"/>
                  <a:gd name="connsiteY7" fmla="*/ 15219 h 196194"/>
                  <a:gd name="connsiteX8" fmla="*/ 333375 w 1452563"/>
                  <a:gd name="connsiteY8" fmla="*/ 10456 h 196194"/>
                  <a:gd name="connsiteX9" fmla="*/ 1004888 w 1452563"/>
                  <a:gd name="connsiteY9" fmla="*/ 5694 h 196194"/>
                  <a:gd name="connsiteX10" fmla="*/ 1323975 w 1452563"/>
                  <a:gd name="connsiteY10" fmla="*/ 5694 h 196194"/>
                  <a:gd name="connsiteX11" fmla="*/ 1333500 w 1452563"/>
                  <a:gd name="connsiteY11" fmla="*/ 24744 h 196194"/>
                  <a:gd name="connsiteX12" fmla="*/ 1347788 w 1452563"/>
                  <a:gd name="connsiteY12" fmla="*/ 48556 h 196194"/>
                  <a:gd name="connsiteX13" fmla="*/ 1366838 w 1452563"/>
                  <a:gd name="connsiteY13" fmla="*/ 86656 h 196194"/>
                  <a:gd name="connsiteX14" fmla="*/ 1395413 w 1452563"/>
                  <a:gd name="connsiteY14" fmla="*/ 119994 h 196194"/>
                  <a:gd name="connsiteX15" fmla="*/ 1404938 w 1452563"/>
                  <a:gd name="connsiteY15" fmla="*/ 134281 h 196194"/>
                  <a:gd name="connsiteX16" fmla="*/ 1419225 w 1452563"/>
                  <a:gd name="connsiteY16" fmla="*/ 139044 h 196194"/>
                  <a:gd name="connsiteX17" fmla="*/ 1452563 w 1452563"/>
                  <a:gd name="connsiteY17" fmla="*/ 162856 h 196194"/>
                  <a:gd name="connsiteX18" fmla="*/ 1419225 w 1452563"/>
                  <a:gd name="connsiteY18" fmla="*/ 181906 h 196194"/>
                  <a:gd name="connsiteX19" fmla="*/ 1395413 w 1452563"/>
                  <a:gd name="connsiteY19" fmla="*/ 186669 h 196194"/>
                  <a:gd name="connsiteX20" fmla="*/ 962025 w 1452563"/>
                  <a:gd name="connsiteY20" fmla="*/ 191431 h 196194"/>
                  <a:gd name="connsiteX21" fmla="*/ 690563 w 1452563"/>
                  <a:gd name="connsiteY21" fmla="*/ 196194 h 196194"/>
                  <a:gd name="connsiteX22" fmla="*/ 242888 w 1452563"/>
                  <a:gd name="connsiteY22" fmla="*/ 191431 h 196194"/>
                  <a:gd name="connsiteX23" fmla="*/ 157163 w 1452563"/>
                  <a:gd name="connsiteY23" fmla="*/ 181906 h 196194"/>
                  <a:gd name="connsiteX24" fmla="*/ 0 w 1452563"/>
                  <a:gd name="connsiteY24" fmla="*/ 148569 h 19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452563" h="196194">
                    <a:moveTo>
                      <a:pt x="0" y="148569"/>
                    </a:moveTo>
                    <a:lnTo>
                      <a:pt x="0" y="148569"/>
                    </a:lnTo>
                    <a:cubicBezTo>
                      <a:pt x="15875" y="142219"/>
                      <a:pt x="32780" y="138002"/>
                      <a:pt x="47625" y="129519"/>
                    </a:cubicBezTo>
                    <a:cubicBezTo>
                      <a:pt x="62998" y="120734"/>
                      <a:pt x="69534" y="106417"/>
                      <a:pt x="76200" y="91419"/>
                    </a:cubicBezTo>
                    <a:cubicBezTo>
                      <a:pt x="79672" y="83607"/>
                      <a:pt x="82550" y="75544"/>
                      <a:pt x="85725" y="67606"/>
                    </a:cubicBezTo>
                    <a:cubicBezTo>
                      <a:pt x="87313" y="58081"/>
                      <a:pt x="88594" y="48500"/>
                      <a:pt x="90488" y="39031"/>
                    </a:cubicBezTo>
                    <a:cubicBezTo>
                      <a:pt x="91772" y="32613"/>
                      <a:pt x="90622" y="24609"/>
                      <a:pt x="95250" y="19981"/>
                    </a:cubicBezTo>
                    <a:cubicBezTo>
                      <a:pt x="99878" y="15353"/>
                      <a:pt x="107760" y="15481"/>
                      <a:pt x="114300" y="15219"/>
                    </a:cubicBezTo>
                    <a:cubicBezTo>
                      <a:pt x="187284" y="12300"/>
                      <a:pt x="260337" y="11237"/>
                      <a:pt x="333375" y="10456"/>
                    </a:cubicBezTo>
                    <a:lnTo>
                      <a:pt x="1004888" y="5694"/>
                    </a:lnTo>
                    <a:cubicBezTo>
                      <a:pt x="1099147" y="2327"/>
                      <a:pt x="1234387" y="-5232"/>
                      <a:pt x="1323975" y="5694"/>
                    </a:cubicBezTo>
                    <a:cubicBezTo>
                      <a:pt x="1331022" y="6553"/>
                      <a:pt x="1330052" y="18538"/>
                      <a:pt x="1333500" y="24744"/>
                    </a:cubicBezTo>
                    <a:cubicBezTo>
                      <a:pt x="1337996" y="32836"/>
                      <a:pt x="1343399" y="40406"/>
                      <a:pt x="1347788" y="48556"/>
                    </a:cubicBezTo>
                    <a:cubicBezTo>
                      <a:pt x="1354520" y="61058"/>
                      <a:pt x="1358962" y="74842"/>
                      <a:pt x="1366838" y="86656"/>
                    </a:cubicBezTo>
                    <a:cubicBezTo>
                      <a:pt x="1388703" y="119455"/>
                      <a:pt x="1360770" y="79578"/>
                      <a:pt x="1395413" y="119994"/>
                    </a:cubicBezTo>
                    <a:cubicBezTo>
                      <a:pt x="1399138" y="124340"/>
                      <a:pt x="1400469" y="130705"/>
                      <a:pt x="1404938" y="134281"/>
                    </a:cubicBezTo>
                    <a:cubicBezTo>
                      <a:pt x="1408858" y="137417"/>
                      <a:pt x="1414735" y="136799"/>
                      <a:pt x="1419225" y="139044"/>
                    </a:cubicBezTo>
                    <a:cubicBezTo>
                      <a:pt x="1426190" y="142527"/>
                      <a:pt x="1448247" y="159619"/>
                      <a:pt x="1452563" y="162856"/>
                    </a:cubicBezTo>
                    <a:cubicBezTo>
                      <a:pt x="1441450" y="169206"/>
                      <a:pt x="1431039" y="176983"/>
                      <a:pt x="1419225" y="181906"/>
                    </a:cubicBezTo>
                    <a:cubicBezTo>
                      <a:pt x="1411753" y="185019"/>
                      <a:pt x="1403506" y="186500"/>
                      <a:pt x="1395413" y="186669"/>
                    </a:cubicBezTo>
                    <a:lnTo>
                      <a:pt x="962025" y="191431"/>
                    </a:lnTo>
                    <a:lnTo>
                      <a:pt x="690563" y="196194"/>
                    </a:lnTo>
                    <a:lnTo>
                      <a:pt x="242888" y="191431"/>
                    </a:lnTo>
                    <a:cubicBezTo>
                      <a:pt x="-65825" y="185494"/>
                      <a:pt x="410329" y="188569"/>
                      <a:pt x="157163" y="181906"/>
                    </a:cubicBezTo>
                    <a:cubicBezTo>
                      <a:pt x="109554" y="180653"/>
                      <a:pt x="26194" y="154125"/>
                      <a:pt x="0" y="148569"/>
                    </a:cubicBezTo>
                    <a:close/>
                  </a:path>
                </a:pathLst>
              </a:cu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170AA7F-9B19-41D6-8151-B92F0EB63809}"/>
                  </a:ext>
                </a:extLst>
              </p:cNvPr>
              <p:cNvSpPr/>
              <p:nvPr/>
            </p:nvSpPr>
            <p:spPr>
              <a:xfrm>
                <a:off x="1676181" y="4388407"/>
                <a:ext cx="1266825" cy="82063"/>
              </a:xfrm>
              <a:prstGeom prst="rect">
                <a:avLst/>
              </a:prstGeom>
              <a:solidFill>
                <a:srgbClr val="D04D00"/>
              </a:solidFill>
              <a:ln>
                <a:solidFill>
                  <a:srgbClr val="D04D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D76EEC2C-E132-45BF-AF73-51720A854449}"/>
                  </a:ext>
                </a:extLst>
              </p:cNvPr>
              <p:cNvSpPr/>
              <p:nvPr/>
            </p:nvSpPr>
            <p:spPr>
              <a:xfrm>
                <a:off x="1947879" y="4494260"/>
                <a:ext cx="90488" cy="90000"/>
              </a:xfrm>
              <a:prstGeom prst="ellipse">
                <a:avLst/>
              </a:prstGeom>
              <a:solidFill>
                <a:srgbClr val="F3FCFF"/>
              </a:solidFill>
              <a:ln>
                <a:solidFill>
                  <a:srgbClr val="F3F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96B38C3E-D089-4723-A4B1-60DDD72AA497}"/>
                  </a:ext>
                </a:extLst>
              </p:cNvPr>
              <p:cNvSpPr/>
              <p:nvPr/>
            </p:nvSpPr>
            <p:spPr>
              <a:xfrm>
                <a:off x="2583674" y="4490441"/>
                <a:ext cx="90488" cy="90000"/>
              </a:xfrm>
              <a:prstGeom prst="ellipse">
                <a:avLst/>
              </a:prstGeom>
              <a:solidFill>
                <a:srgbClr val="F3FCFF"/>
              </a:solidFill>
              <a:ln>
                <a:solidFill>
                  <a:srgbClr val="F3F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橢圓 17">
                <a:extLst>
                  <a:ext uri="{FF2B5EF4-FFF2-40B4-BE49-F238E27FC236}">
                    <a16:creationId xmlns:a16="http://schemas.microsoft.com/office/drawing/2014/main" id="{9397195E-D4CE-48FA-A7B5-051865223F5D}"/>
                  </a:ext>
                </a:extLst>
              </p:cNvPr>
              <p:cNvSpPr/>
              <p:nvPr/>
            </p:nvSpPr>
            <p:spPr>
              <a:xfrm>
                <a:off x="2361890" y="4492671"/>
                <a:ext cx="90488" cy="90000"/>
              </a:xfrm>
              <a:prstGeom prst="ellipse">
                <a:avLst/>
              </a:prstGeom>
              <a:solidFill>
                <a:srgbClr val="F3FCFF"/>
              </a:solidFill>
              <a:ln>
                <a:solidFill>
                  <a:srgbClr val="F3F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D5C6A90C-7974-4908-BD14-A271586C2083}"/>
                  </a:ext>
                </a:extLst>
              </p:cNvPr>
              <p:cNvSpPr/>
              <p:nvPr/>
            </p:nvSpPr>
            <p:spPr>
              <a:xfrm>
                <a:off x="2156994" y="4492671"/>
                <a:ext cx="90488" cy="90000"/>
              </a:xfrm>
              <a:prstGeom prst="ellipse">
                <a:avLst/>
              </a:prstGeom>
              <a:solidFill>
                <a:srgbClr val="F3FCFF"/>
              </a:solidFill>
              <a:ln>
                <a:solidFill>
                  <a:srgbClr val="F3F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5EC0FE27-2526-4EC2-8F53-D47E3333370A}"/>
                  </a:ext>
                </a:extLst>
              </p:cNvPr>
              <p:cNvSpPr/>
              <p:nvPr/>
            </p:nvSpPr>
            <p:spPr>
              <a:xfrm>
                <a:off x="2814548" y="4487757"/>
                <a:ext cx="90488" cy="90000"/>
              </a:xfrm>
              <a:prstGeom prst="ellipse">
                <a:avLst/>
              </a:prstGeom>
              <a:solidFill>
                <a:srgbClr val="F3FCFF"/>
              </a:solidFill>
              <a:ln>
                <a:solidFill>
                  <a:srgbClr val="F3F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89D67AEF-8F84-4807-8949-ADC8F46DB1F8}"/>
                  </a:ext>
                </a:extLst>
              </p:cNvPr>
              <p:cNvSpPr/>
              <p:nvPr/>
            </p:nvSpPr>
            <p:spPr>
              <a:xfrm>
                <a:off x="1749579" y="4494260"/>
                <a:ext cx="90488" cy="90000"/>
              </a:xfrm>
              <a:prstGeom prst="ellipse">
                <a:avLst/>
              </a:prstGeom>
              <a:solidFill>
                <a:srgbClr val="F3FCFF"/>
              </a:solidFill>
              <a:ln>
                <a:solidFill>
                  <a:srgbClr val="F3F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AFEB87C-771C-4483-8ED0-F7E97D666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304"/>
            <a:stretch/>
          </p:blipFill>
          <p:spPr>
            <a:xfrm>
              <a:off x="1567612" y="3528085"/>
              <a:ext cx="1319480" cy="100140"/>
            </a:xfrm>
            <a:prstGeom prst="rect">
              <a:avLst/>
            </a:prstGeom>
          </p:spPr>
        </p:pic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1E33AB9-539B-43B2-A0D4-A63930F6F88C}"/>
              </a:ext>
            </a:extLst>
          </p:cNvPr>
          <p:cNvSpPr txBox="1"/>
          <p:nvPr/>
        </p:nvSpPr>
        <p:spPr>
          <a:xfrm>
            <a:off x="1655220" y="2553003"/>
            <a:ext cx="940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Underfill</a:t>
            </a:r>
          </a:p>
          <a:p>
            <a:pPr algn="ctr"/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填膠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804CAFA-BA9F-4809-ABAE-56D52E6556EC}"/>
              </a:ext>
            </a:extLst>
          </p:cNvPr>
          <p:cNvSpPr txBox="1"/>
          <p:nvPr/>
        </p:nvSpPr>
        <p:spPr>
          <a:xfrm>
            <a:off x="8960230" y="2553003"/>
            <a:ext cx="1345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Coplanarity</a:t>
            </a:r>
          </a:p>
          <a:p>
            <a:pPr algn="ctr"/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平面度不良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D5981E8-0B7D-416D-B241-E30BCCBA0473}"/>
              </a:ext>
            </a:extLst>
          </p:cNvPr>
          <p:cNvSpPr txBox="1"/>
          <p:nvPr/>
        </p:nvSpPr>
        <p:spPr>
          <a:xfrm>
            <a:off x="8074241" y="2138643"/>
            <a:ext cx="6025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algn="ctr">
              <a:defRPr sz="1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algn="l"/>
            <a:r>
              <a:rPr lang="en-US" altLang="zh-TW" dirty="0"/>
              <a:t>ICOS</a:t>
            </a:r>
            <a:endParaRPr lang="zh-TW" altLang="en-US" dirty="0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CB62B41D-2B28-44BD-9F63-79307E3B2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159" y="1855779"/>
            <a:ext cx="1580913" cy="708504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F2562A49-358A-47C8-B800-28B186CAFD48}"/>
              </a:ext>
            </a:extLst>
          </p:cNvPr>
          <p:cNvSpPr txBox="1"/>
          <p:nvPr/>
        </p:nvSpPr>
        <p:spPr>
          <a:xfrm>
            <a:off x="6576594" y="2553003"/>
            <a:ext cx="1132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Ball Mount</a:t>
            </a:r>
          </a:p>
          <a:p>
            <a:pPr algn="ctr"/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植球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2BD3469A-CC8D-4BDA-8AF2-8DAA6B88FDE7}"/>
              </a:ext>
            </a:extLst>
          </p:cNvPr>
          <p:cNvCxnSpPr>
            <a:cxnSpLocks/>
          </p:cNvCxnSpPr>
          <p:nvPr/>
        </p:nvCxnSpPr>
        <p:spPr>
          <a:xfrm>
            <a:off x="5724692" y="2458772"/>
            <a:ext cx="3960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2BD3469A-CC8D-4BDA-8AF2-8DAA6B88FDE7}"/>
              </a:ext>
            </a:extLst>
          </p:cNvPr>
          <p:cNvCxnSpPr>
            <a:cxnSpLocks/>
          </p:cNvCxnSpPr>
          <p:nvPr/>
        </p:nvCxnSpPr>
        <p:spPr>
          <a:xfrm>
            <a:off x="3196453" y="2458772"/>
            <a:ext cx="3960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2BD3469A-CC8D-4BDA-8AF2-8DAA6B88FDE7}"/>
              </a:ext>
            </a:extLst>
          </p:cNvPr>
          <p:cNvCxnSpPr>
            <a:cxnSpLocks/>
          </p:cNvCxnSpPr>
          <p:nvPr/>
        </p:nvCxnSpPr>
        <p:spPr>
          <a:xfrm>
            <a:off x="8177507" y="2458772"/>
            <a:ext cx="3960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/>
          <p:cNvGrpSpPr/>
          <p:nvPr/>
        </p:nvGrpSpPr>
        <p:grpSpPr>
          <a:xfrm>
            <a:off x="-515783" y="149117"/>
            <a:ext cx="2900442" cy="720000"/>
            <a:chOff x="-515783" y="149117"/>
            <a:chExt cx="2900442" cy="720000"/>
          </a:xfrm>
        </p:grpSpPr>
        <p:sp>
          <p:nvSpPr>
            <p:cNvPr id="2" name="文字方塊 1"/>
            <p:cNvSpPr txBox="1"/>
            <p:nvPr/>
          </p:nvSpPr>
          <p:spPr>
            <a:xfrm>
              <a:off x="353334" y="185951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研究</a:t>
              </a:r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動機</a:t>
              </a:r>
            </a:p>
          </p:txBody>
        </p:sp>
        <p:sp>
          <p:nvSpPr>
            <p:cNvPr id="7" name="圓角矩形 6"/>
            <p:cNvSpPr/>
            <p:nvPr/>
          </p:nvSpPr>
          <p:spPr>
            <a:xfrm rot="2700000">
              <a:off x="-515783" y="149117"/>
              <a:ext cx="720000" cy="720000"/>
            </a:xfrm>
            <a:prstGeom prst="roundRect">
              <a:avLst>
                <a:gd name="adj" fmla="val 1134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4" name="直線接點 33"/>
            <p:cNvCxnSpPr/>
            <p:nvPr/>
          </p:nvCxnSpPr>
          <p:spPr>
            <a:xfrm flipH="1">
              <a:off x="-61921" y="555446"/>
              <a:ext cx="276836" cy="27683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B36E575E-CB32-DFCD-CD90-7EA8FF95982F}"/>
              </a:ext>
            </a:extLst>
          </p:cNvPr>
          <p:cNvGrpSpPr/>
          <p:nvPr/>
        </p:nvGrpSpPr>
        <p:grpSpPr>
          <a:xfrm>
            <a:off x="353332" y="3895824"/>
            <a:ext cx="5767360" cy="2715282"/>
            <a:chOff x="353332" y="3895824"/>
            <a:chExt cx="5767360" cy="2715282"/>
          </a:xfrm>
        </p:grpSpPr>
        <p:graphicFrame>
          <p:nvGraphicFramePr>
            <p:cNvPr id="37" name="圖表 36"/>
            <p:cNvGraphicFramePr/>
            <p:nvPr>
              <p:extLst>
                <p:ext uri="{D42A27DB-BD31-4B8C-83A1-F6EECF244321}">
                  <p14:modId xmlns:p14="http://schemas.microsoft.com/office/powerpoint/2010/main" val="2390262491"/>
                </p:ext>
              </p:extLst>
            </p:nvPr>
          </p:nvGraphicFramePr>
          <p:xfrm>
            <a:off x="424999" y="4155262"/>
            <a:ext cx="3361280" cy="24558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38" name="圖表 37"/>
            <p:cNvGraphicFramePr/>
            <p:nvPr>
              <p:extLst>
                <p:ext uri="{D42A27DB-BD31-4B8C-83A1-F6EECF244321}">
                  <p14:modId xmlns:p14="http://schemas.microsoft.com/office/powerpoint/2010/main" val="884901301"/>
                </p:ext>
              </p:extLst>
            </p:nvPr>
          </p:nvGraphicFramePr>
          <p:xfrm>
            <a:off x="3244058" y="4396693"/>
            <a:ext cx="2876634" cy="19118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9" name="矩形 38"/>
            <p:cNvSpPr/>
            <p:nvPr/>
          </p:nvSpPr>
          <p:spPr>
            <a:xfrm>
              <a:off x="353332" y="3895824"/>
              <a:ext cx="3908275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進而 </a:t>
              </a:r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影響</a:t>
              </a: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後續上板成功率、出貨時間。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2103B384-8384-C30E-4814-A3CA2887115F}"/>
              </a:ext>
            </a:extLst>
          </p:cNvPr>
          <p:cNvGrpSpPr/>
          <p:nvPr/>
        </p:nvGrpSpPr>
        <p:grpSpPr>
          <a:xfrm>
            <a:off x="6858234" y="3895824"/>
            <a:ext cx="4735352" cy="2574077"/>
            <a:chOff x="6858234" y="3895824"/>
            <a:chExt cx="4735352" cy="2574077"/>
          </a:xfrm>
        </p:grpSpPr>
        <p:sp>
          <p:nvSpPr>
            <p:cNvPr id="40" name="矩形 39"/>
            <p:cNvSpPr/>
            <p:nvPr/>
          </p:nvSpPr>
          <p:spPr>
            <a:xfrm>
              <a:off x="6858234" y="3895824"/>
              <a:ext cx="4517238" cy="348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符合 </a:t>
              </a:r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預測準確率</a:t>
              </a:r>
              <a:r>
                <a:rPr lang="zh-TW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僅 </a:t>
              </a:r>
              <a:r>
                <a:rPr lang="en-US" altLang="zh-TW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11%</a:t>
              </a:r>
              <a:endPara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aphicFrame>
          <p:nvGraphicFramePr>
            <p:cNvPr id="42" name="圖表 41">
              <a:extLst>
                <a:ext uri="{FF2B5EF4-FFF2-40B4-BE49-F238E27FC236}">
                  <a16:creationId xmlns:a16="http://schemas.microsoft.com/office/drawing/2014/main" id="{07CA66A3-FA29-44F0-BC66-DE5896BB833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6222211"/>
                </p:ext>
              </p:extLst>
            </p:nvPr>
          </p:nvGraphicFramePr>
          <p:xfrm>
            <a:off x="6858234" y="4481548"/>
            <a:ext cx="4735352" cy="19883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A95D768-F7B0-4138-A281-85EE67DE16F8}"/>
                </a:ext>
              </a:extLst>
            </p:cNvPr>
            <p:cNvSpPr/>
            <p:nvPr/>
          </p:nvSpPr>
          <p:spPr>
            <a:xfrm>
              <a:off x="7173730" y="5722440"/>
              <a:ext cx="2674946" cy="511940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9142020" y="5439830"/>
              <a:ext cx="83548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b="1" dirty="0">
                  <a:solidFill>
                    <a:schemeClr val="accent1">
                      <a:lumMod val="75000"/>
                    </a:schemeClr>
                  </a:solidFill>
                </a:rPr>
                <a:t>&lt;15um</a:t>
              </a:r>
              <a:endParaRPr lang="zh-TW" altLang="en-US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46" name="圖片 45"/>
          <p:cNvPicPr>
            <a:picLocks noChangeAspect="1"/>
          </p:cNvPicPr>
          <p:nvPr/>
        </p:nvPicPr>
        <p:blipFill rotWithShape="1">
          <a:blip r:embed="rId8"/>
          <a:srcRect l="16407" t="17573" b="7451"/>
          <a:stretch/>
        </p:blipFill>
        <p:spPr>
          <a:xfrm>
            <a:off x="8768156" y="1663512"/>
            <a:ext cx="1725576" cy="89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5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515783" y="149117"/>
            <a:ext cx="5670431" cy="720000"/>
            <a:chOff x="-515783" y="149117"/>
            <a:chExt cx="5670431" cy="720000"/>
          </a:xfrm>
        </p:grpSpPr>
        <p:sp>
          <p:nvSpPr>
            <p:cNvPr id="3" name="文字方塊 2"/>
            <p:cNvSpPr txBox="1"/>
            <p:nvPr/>
          </p:nvSpPr>
          <p:spPr>
            <a:xfrm>
              <a:off x="353334" y="185951"/>
              <a:ext cx="48013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製程</a:t>
              </a:r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概述與</a:t>
              </a:r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平面度</a:t>
              </a:r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定義</a:t>
              </a:r>
            </a:p>
          </p:txBody>
        </p:sp>
        <p:sp>
          <p:nvSpPr>
            <p:cNvPr id="4" name="圓角矩形 3"/>
            <p:cNvSpPr/>
            <p:nvPr/>
          </p:nvSpPr>
          <p:spPr>
            <a:xfrm rot="2700000">
              <a:off x="-515783" y="149117"/>
              <a:ext cx="720000" cy="720000"/>
            </a:xfrm>
            <a:prstGeom prst="roundRect">
              <a:avLst>
                <a:gd name="adj" fmla="val 1134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" name="直線接點 4"/>
            <p:cNvCxnSpPr/>
            <p:nvPr/>
          </p:nvCxnSpPr>
          <p:spPr>
            <a:xfrm flipH="1">
              <a:off x="-61921" y="555446"/>
              <a:ext cx="276836" cy="27683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流程圖: 程序 43"/>
          <p:cNvSpPr/>
          <p:nvPr/>
        </p:nvSpPr>
        <p:spPr>
          <a:xfrm>
            <a:off x="530942" y="2202426"/>
            <a:ext cx="914400" cy="4208206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流程圖: 程序 44"/>
          <p:cNvSpPr/>
          <p:nvPr/>
        </p:nvSpPr>
        <p:spPr>
          <a:xfrm>
            <a:off x="1563330" y="3392130"/>
            <a:ext cx="914400" cy="3018502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流程圖: 程序 45"/>
          <p:cNvSpPr/>
          <p:nvPr/>
        </p:nvSpPr>
        <p:spPr>
          <a:xfrm>
            <a:off x="2595718" y="4601497"/>
            <a:ext cx="914400" cy="1809134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程序 48"/>
          <p:cNvSpPr/>
          <p:nvPr/>
        </p:nvSpPr>
        <p:spPr>
          <a:xfrm rot="19181398">
            <a:off x="2016514" y="1276217"/>
            <a:ext cx="914400" cy="4997213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83AEA8E-2FE5-99B4-D36C-81BF6F45CDF5}"/>
              </a:ext>
            </a:extLst>
          </p:cNvPr>
          <p:cNvGrpSpPr/>
          <p:nvPr/>
        </p:nvGrpSpPr>
        <p:grpSpPr>
          <a:xfrm>
            <a:off x="708262" y="1675353"/>
            <a:ext cx="3536588" cy="1122308"/>
            <a:chOff x="708262" y="1675353"/>
            <a:chExt cx="3536588" cy="1122308"/>
          </a:xfrm>
        </p:grpSpPr>
        <p:sp>
          <p:nvSpPr>
            <p:cNvPr id="54" name="矩形 53"/>
            <p:cNvSpPr/>
            <p:nvPr/>
          </p:nvSpPr>
          <p:spPr>
            <a:xfrm>
              <a:off x="2008340" y="1675353"/>
              <a:ext cx="22365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600" dirty="0"/>
                <a:t>晶圓表面製作元件結構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2135239" y="2058997"/>
              <a:ext cx="832279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/>
                <a:t>氧化</a:t>
              </a:r>
              <a:endParaRPr lang="en-US" altLang="zh-TW" sz="1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/>
                <a:t>光刻</a:t>
              </a:r>
              <a:endParaRPr lang="en-US" altLang="zh-TW" sz="1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/>
                <a:t>蝕刻</a:t>
              </a:r>
              <a:endParaRPr lang="en-US" altLang="zh-TW" sz="1400" b="1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2977350" y="2166719"/>
              <a:ext cx="119135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/>
                <a:t>薄膜沉積</a:t>
              </a:r>
              <a:endParaRPr lang="en-US" altLang="zh-TW" sz="1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/>
                <a:t>離子植入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1198552" y="2244017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800" b="1" dirty="0"/>
                <a:t>前段</a:t>
              </a:r>
            </a:p>
          </p:txBody>
        </p:sp>
        <p:cxnSp>
          <p:nvCxnSpPr>
            <p:cNvPr id="63" name="直線接點 62"/>
            <p:cNvCxnSpPr/>
            <p:nvPr/>
          </p:nvCxnSpPr>
          <p:spPr>
            <a:xfrm flipV="1">
              <a:off x="708262" y="1998312"/>
              <a:ext cx="808493" cy="62870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/>
            <p:cNvCxnSpPr/>
            <p:nvPr/>
          </p:nvCxnSpPr>
          <p:spPr>
            <a:xfrm>
              <a:off x="1516754" y="1998312"/>
              <a:ext cx="26280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9B9E59E-6902-178B-0764-D0874719D7D4}"/>
              </a:ext>
            </a:extLst>
          </p:cNvPr>
          <p:cNvGrpSpPr/>
          <p:nvPr/>
        </p:nvGrpSpPr>
        <p:grpSpPr>
          <a:xfrm>
            <a:off x="1767561" y="2948017"/>
            <a:ext cx="4185930" cy="1106455"/>
            <a:chOff x="1767561" y="2948017"/>
            <a:chExt cx="4185930" cy="1106455"/>
          </a:xfrm>
        </p:grpSpPr>
        <p:sp>
          <p:nvSpPr>
            <p:cNvPr id="53" name="矩形 52"/>
            <p:cNvSpPr/>
            <p:nvPr/>
          </p:nvSpPr>
          <p:spPr>
            <a:xfrm>
              <a:off x="2243549" y="3518229"/>
              <a:ext cx="12618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800" b="1" dirty="0"/>
                <a:t>中後段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3306613" y="2948017"/>
              <a:ext cx="264687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600" dirty="0"/>
                <a:t>金屬互連與訊號通路的建立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3544409" y="3315808"/>
              <a:ext cx="832279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/>
                <a:t>沉積</a:t>
              </a:r>
              <a:endParaRPr lang="en-US" altLang="zh-TW" sz="1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/>
                <a:t>蝕刻</a:t>
              </a:r>
              <a:endParaRPr lang="en-US" altLang="zh-TW" sz="1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/>
                <a:t>填充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4473788" y="3312312"/>
              <a:ext cx="1370888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/>
                <a:t>研磨</a:t>
              </a:r>
              <a:endParaRPr lang="en-US" altLang="zh-TW" sz="1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/>
                <a:t>再分佈層</a:t>
              </a:r>
              <a:endParaRPr lang="en-US" altLang="zh-TW" sz="1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/>
                <a:t>保護層覆蓋</a:t>
              </a:r>
            </a:p>
          </p:txBody>
        </p:sp>
        <p:cxnSp>
          <p:nvCxnSpPr>
            <p:cNvPr id="66" name="直線接點 65"/>
            <p:cNvCxnSpPr/>
            <p:nvPr/>
          </p:nvCxnSpPr>
          <p:spPr>
            <a:xfrm>
              <a:off x="2576054" y="3258128"/>
              <a:ext cx="327600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/>
            <p:cNvCxnSpPr/>
            <p:nvPr/>
          </p:nvCxnSpPr>
          <p:spPr>
            <a:xfrm flipV="1">
              <a:off x="1767561" y="3254479"/>
              <a:ext cx="808493" cy="62870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211A88-BE33-C0D1-B2BE-25D5B03283A5}"/>
              </a:ext>
            </a:extLst>
          </p:cNvPr>
          <p:cNvGrpSpPr/>
          <p:nvPr/>
        </p:nvGrpSpPr>
        <p:grpSpPr>
          <a:xfrm>
            <a:off x="2866613" y="4209748"/>
            <a:ext cx="3491668" cy="1097790"/>
            <a:chOff x="2866613" y="4209748"/>
            <a:chExt cx="3491668" cy="1097790"/>
          </a:xfrm>
        </p:grpSpPr>
        <p:sp>
          <p:nvSpPr>
            <p:cNvPr id="56" name="矩形 55"/>
            <p:cNvSpPr/>
            <p:nvPr/>
          </p:nvSpPr>
          <p:spPr>
            <a:xfrm>
              <a:off x="4737324" y="4209748"/>
              <a:ext cx="162095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600" dirty="0"/>
                <a:t>電性連接與保護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3349295" y="4784318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800" b="1" dirty="0"/>
                <a:t>測試</a:t>
              </a:r>
            </a:p>
          </p:txBody>
        </p:sp>
        <p:cxnSp>
          <p:nvCxnSpPr>
            <p:cNvPr id="68" name="直線接點 67"/>
            <p:cNvCxnSpPr/>
            <p:nvPr/>
          </p:nvCxnSpPr>
          <p:spPr>
            <a:xfrm>
              <a:off x="3681801" y="4530792"/>
              <a:ext cx="259439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/>
            <p:cNvCxnSpPr/>
            <p:nvPr/>
          </p:nvCxnSpPr>
          <p:spPr>
            <a:xfrm flipV="1">
              <a:off x="2866613" y="4530792"/>
              <a:ext cx="808493" cy="628702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矩形 71"/>
          <p:cNvSpPr/>
          <p:nvPr/>
        </p:nvSpPr>
        <p:spPr>
          <a:xfrm>
            <a:off x="9043332" y="6308521"/>
            <a:ext cx="2206305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83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5" grpId="0" animBg="1"/>
      <p:bldP spid="46" grpId="0" animBg="1"/>
      <p:bldP spid="4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流程圖: 程序 44"/>
          <p:cNvSpPr/>
          <p:nvPr/>
        </p:nvSpPr>
        <p:spPr>
          <a:xfrm>
            <a:off x="530942" y="3392130"/>
            <a:ext cx="914400" cy="3018502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程序 48"/>
          <p:cNvSpPr/>
          <p:nvPr/>
        </p:nvSpPr>
        <p:spPr>
          <a:xfrm rot="19181398">
            <a:off x="891878" y="2503674"/>
            <a:ext cx="914400" cy="23248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1211161" y="3518229"/>
            <a:ext cx="12618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/>
              <a:t>中後段</a:t>
            </a:r>
          </a:p>
        </p:txBody>
      </p:sp>
      <p:sp>
        <p:nvSpPr>
          <p:cNvPr id="55" name="矩形 54"/>
          <p:cNvSpPr/>
          <p:nvPr/>
        </p:nvSpPr>
        <p:spPr>
          <a:xfrm>
            <a:off x="2274225" y="2948017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/>
              <a:t>金屬互連與訊號通路的建立</a:t>
            </a:r>
          </a:p>
        </p:txBody>
      </p:sp>
      <p:sp>
        <p:nvSpPr>
          <p:cNvPr id="59" name="矩形 58"/>
          <p:cNvSpPr/>
          <p:nvPr/>
        </p:nvSpPr>
        <p:spPr>
          <a:xfrm>
            <a:off x="2512021" y="3315808"/>
            <a:ext cx="8322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/>
              <a:t>沉積</a:t>
            </a:r>
            <a:endParaRPr lang="en-US" altLang="zh-TW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/>
              <a:t>蝕刻</a:t>
            </a:r>
            <a:endParaRPr lang="en-US" altLang="zh-TW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/>
              <a:t>填充</a:t>
            </a:r>
          </a:p>
        </p:txBody>
      </p:sp>
      <p:sp>
        <p:nvSpPr>
          <p:cNvPr id="60" name="矩形 59"/>
          <p:cNvSpPr/>
          <p:nvPr/>
        </p:nvSpPr>
        <p:spPr>
          <a:xfrm>
            <a:off x="3441400" y="3312312"/>
            <a:ext cx="137088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/>
              <a:t>研磨</a:t>
            </a:r>
            <a:endParaRPr lang="en-US" altLang="zh-TW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/>
              <a:t>再分佈層</a:t>
            </a:r>
            <a:endParaRPr lang="en-US" altLang="zh-TW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/>
              <a:t>保護層覆蓋</a:t>
            </a:r>
          </a:p>
        </p:txBody>
      </p:sp>
      <p:cxnSp>
        <p:nvCxnSpPr>
          <p:cNvPr id="66" name="直線接點 65"/>
          <p:cNvCxnSpPr/>
          <p:nvPr/>
        </p:nvCxnSpPr>
        <p:spPr>
          <a:xfrm>
            <a:off x="1543666" y="3258128"/>
            <a:ext cx="3276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V="1">
            <a:off x="735173" y="3254479"/>
            <a:ext cx="808493" cy="62870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9043332" y="6308521"/>
            <a:ext cx="2206305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r="6015"/>
          <a:stretch>
            <a:fillRect/>
          </a:stretch>
        </p:blipFill>
        <p:spPr bwMode="auto">
          <a:xfrm>
            <a:off x="5434009" y="2250645"/>
            <a:ext cx="5488278" cy="2837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流程圖: 接點 5"/>
          <p:cNvSpPr/>
          <p:nvPr/>
        </p:nvSpPr>
        <p:spPr>
          <a:xfrm>
            <a:off x="6004076" y="2660017"/>
            <a:ext cx="288000" cy="288000"/>
          </a:xfrm>
          <a:prstGeom prst="flowChartConnector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流程圖: 接點 36"/>
          <p:cNvSpPr/>
          <p:nvPr/>
        </p:nvSpPr>
        <p:spPr>
          <a:xfrm>
            <a:off x="6602928" y="3207855"/>
            <a:ext cx="288000" cy="288000"/>
          </a:xfrm>
          <a:prstGeom prst="flowChartConnector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流程圖: 接點 37"/>
          <p:cNvSpPr/>
          <p:nvPr/>
        </p:nvSpPr>
        <p:spPr>
          <a:xfrm>
            <a:off x="7195168" y="3175060"/>
            <a:ext cx="288000" cy="288000"/>
          </a:xfrm>
          <a:prstGeom prst="flowChartConnector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流程圖: 接點 38"/>
          <p:cNvSpPr/>
          <p:nvPr/>
        </p:nvSpPr>
        <p:spPr>
          <a:xfrm>
            <a:off x="7797051" y="3533877"/>
            <a:ext cx="288000" cy="288000"/>
          </a:xfrm>
          <a:prstGeom prst="flowChartConnector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流程圖: 接點 39"/>
          <p:cNvSpPr/>
          <p:nvPr/>
        </p:nvSpPr>
        <p:spPr>
          <a:xfrm>
            <a:off x="8378966" y="3302380"/>
            <a:ext cx="288000" cy="288000"/>
          </a:xfrm>
          <a:prstGeom prst="flowChartConnector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流程圖: 接點 40"/>
          <p:cNvSpPr/>
          <p:nvPr/>
        </p:nvSpPr>
        <p:spPr>
          <a:xfrm>
            <a:off x="8980852" y="3418130"/>
            <a:ext cx="288000" cy="288000"/>
          </a:xfrm>
          <a:prstGeom prst="flowChartConnector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流程圖: 接點 41"/>
          <p:cNvSpPr/>
          <p:nvPr/>
        </p:nvSpPr>
        <p:spPr>
          <a:xfrm>
            <a:off x="9571164" y="3001440"/>
            <a:ext cx="288000" cy="288000"/>
          </a:xfrm>
          <a:prstGeom prst="flowChartConnector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流程圖: 接點 42"/>
          <p:cNvSpPr/>
          <p:nvPr/>
        </p:nvSpPr>
        <p:spPr>
          <a:xfrm>
            <a:off x="10164660" y="2989866"/>
            <a:ext cx="288000" cy="288000"/>
          </a:xfrm>
          <a:prstGeom prst="flowChartConnector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" name="群組 23"/>
          <p:cNvGrpSpPr/>
          <p:nvPr/>
        </p:nvGrpSpPr>
        <p:grpSpPr>
          <a:xfrm>
            <a:off x="-515783" y="149117"/>
            <a:ext cx="5670431" cy="720000"/>
            <a:chOff x="-515783" y="149117"/>
            <a:chExt cx="5670431" cy="720000"/>
          </a:xfrm>
        </p:grpSpPr>
        <p:sp>
          <p:nvSpPr>
            <p:cNvPr id="25" name="文字方塊 24"/>
            <p:cNvSpPr txBox="1"/>
            <p:nvPr/>
          </p:nvSpPr>
          <p:spPr>
            <a:xfrm>
              <a:off x="353334" y="185951"/>
              <a:ext cx="48013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製程</a:t>
              </a:r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概述與</a:t>
              </a:r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平面度</a:t>
              </a:r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定義</a:t>
              </a:r>
            </a:p>
          </p:txBody>
        </p:sp>
        <p:sp>
          <p:nvSpPr>
            <p:cNvPr id="26" name="圓角矩形 25"/>
            <p:cNvSpPr/>
            <p:nvPr/>
          </p:nvSpPr>
          <p:spPr>
            <a:xfrm rot="2700000">
              <a:off x="-515783" y="149117"/>
              <a:ext cx="720000" cy="720000"/>
            </a:xfrm>
            <a:prstGeom prst="roundRect">
              <a:avLst>
                <a:gd name="adj" fmla="val 1134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" name="直線接點 27"/>
            <p:cNvCxnSpPr/>
            <p:nvPr/>
          </p:nvCxnSpPr>
          <p:spPr>
            <a:xfrm flipH="1">
              <a:off x="-61921" y="555446"/>
              <a:ext cx="276836" cy="27683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4566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流程圖: 程序 44"/>
          <p:cNvSpPr/>
          <p:nvPr/>
        </p:nvSpPr>
        <p:spPr>
          <a:xfrm>
            <a:off x="530942" y="3392130"/>
            <a:ext cx="914400" cy="3018502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程序 48"/>
          <p:cNvSpPr/>
          <p:nvPr/>
        </p:nvSpPr>
        <p:spPr>
          <a:xfrm rot="19181398">
            <a:off x="891878" y="2503674"/>
            <a:ext cx="914400" cy="23248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1211161" y="3518229"/>
            <a:ext cx="12618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/>
              <a:t>中後段</a:t>
            </a:r>
          </a:p>
        </p:txBody>
      </p:sp>
      <p:sp>
        <p:nvSpPr>
          <p:cNvPr id="55" name="矩形 54"/>
          <p:cNvSpPr/>
          <p:nvPr/>
        </p:nvSpPr>
        <p:spPr>
          <a:xfrm>
            <a:off x="2274225" y="2948017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/>
              <a:t>金屬互連與訊號通路的建立</a:t>
            </a:r>
          </a:p>
        </p:txBody>
      </p:sp>
      <p:sp>
        <p:nvSpPr>
          <p:cNvPr id="59" name="矩形 58"/>
          <p:cNvSpPr/>
          <p:nvPr/>
        </p:nvSpPr>
        <p:spPr>
          <a:xfrm>
            <a:off x="2512021" y="3315808"/>
            <a:ext cx="8322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/>
              <a:t>沉積</a:t>
            </a:r>
            <a:endParaRPr lang="en-US" altLang="zh-TW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/>
              <a:t>蝕刻</a:t>
            </a:r>
            <a:endParaRPr lang="en-US" altLang="zh-TW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/>
              <a:t>填充</a:t>
            </a:r>
          </a:p>
        </p:txBody>
      </p:sp>
      <p:sp>
        <p:nvSpPr>
          <p:cNvPr id="60" name="矩形 59"/>
          <p:cNvSpPr/>
          <p:nvPr/>
        </p:nvSpPr>
        <p:spPr>
          <a:xfrm>
            <a:off x="3441400" y="3312312"/>
            <a:ext cx="137088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/>
              <a:t>研磨</a:t>
            </a:r>
            <a:endParaRPr lang="en-US" altLang="zh-TW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/>
              <a:t>再分佈層</a:t>
            </a:r>
            <a:endParaRPr lang="en-US" altLang="zh-TW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/>
              <a:t>保護層覆蓋</a:t>
            </a:r>
          </a:p>
        </p:txBody>
      </p:sp>
      <p:cxnSp>
        <p:nvCxnSpPr>
          <p:cNvPr id="66" name="直線接點 65"/>
          <p:cNvCxnSpPr/>
          <p:nvPr/>
        </p:nvCxnSpPr>
        <p:spPr>
          <a:xfrm>
            <a:off x="1543666" y="3258128"/>
            <a:ext cx="3276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V="1">
            <a:off x="735173" y="3254479"/>
            <a:ext cx="808493" cy="62870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9043332" y="6308521"/>
            <a:ext cx="2206305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r="6015"/>
          <a:stretch>
            <a:fillRect/>
          </a:stretch>
        </p:blipFill>
        <p:spPr bwMode="auto">
          <a:xfrm>
            <a:off x="5434009" y="2250645"/>
            <a:ext cx="5488278" cy="2837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接點 22"/>
          <p:cNvCxnSpPr>
            <a:cxnSpLocks noChangeShapeType="1"/>
          </p:cNvCxnSpPr>
          <p:nvPr/>
        </p:nvCxnSpPr>
        <p:spPr bwMode="auto">
          <a:xfrm>
            <a:off x="5811355" y="3231329"/>
            <a:ext cx="5076000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文字方塊 24"/>
          <p:cNvSpPr txBox="1"/>
          <p:nvPr/>
        </p:nvSpPr>
        <p:spPr>
          <a:xfrm>
            <a:off x="9868217" y="3222027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</a:rPr>
              <a:t>LMS</a:t>
            </a:r>
            <a:r>
              <a:rPr lang="zh-TW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zh-TW" sz="1400" b="1" dirty="0">
                <a:solidFill>
                  <a:srgbClr val="FF0000"/>
                </a:solidFill>
              </a:rPr>
              <a:t>plane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9673163" y="3668202"/>
            <a:ext cx="13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00FF"/>
                </a:solidFill>
              </a:rPr>
              <a:t>Global</a:t>
            </a:r>
            <a:r>
              <a:rPr lang="zh-TW" altLang="en-US" sz="1400" b="1" dirty="0">
                <a:solidFill>
                  <a:srgbClr val="0000FF"/>
                </a:solidFill>
              </a:rPr>
              <a:t> </a:t>
            </a:r>
            <a:r>
              <a:rPr lang="en-US" altLang="zh-TW" sz="1400" b="1" dirty="0">
                <a:solidFill>
                  <a:srgbClr val="0000FF"/>
                </a:solidFill>
              </a:rPr>
              <a:t>plane</a:t>
            </a:r>
            <a:endParaRPr lang="zh-TW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33" name="直線接點 22"/>
          <p:cNvCxnSpPr>
            <a:cxnSpLocks noChangeShapeType="1"/>
          </p:cNvCxnSpPr>
          <p:nvPr/>
        </p:nvCxnSpPr>
        <p:spPr bwMode="auto">
          <a:xfrm>
            <a:off x="5811355" y="3682741"/>
            <a:ext cx="5076000" cy="0"/>
          </a:xfrm>
          <a:prstGeom prst="line">
            <a:avLst/>
          </a:prstGeom>
          <a:noFill/>
          <a:ln w="28575" algn="ctr">
            <a:solidFill>
              <a:srgbClr val="00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0" name="群組 19"/>
          <p:cNvGrpSpPr/>
          <p:nvPr/>
        </p:nvGrpSpPr>
        <p:grpSpPr>
          <a:xfrm>
            <a:off x="-515783" y="149117"/>
            <a:ext cx="5670431" cy="720000"/>
            <a:chOff x="-515783" y="149117"/>
            <a:chExt cx="5670431" cy="720000"/>
          </a:xfrm>
        </p:grpSpPr>
        <p:sp>
          <p:nvSpPr>
            <p:cNvPr id="21" name="文字方塊 20"/>
            <p:cNvSpPr txBox="1"/>
            <p:nvPr/>
          </p:nvSpPr>
          <p:spPr>
            <a:xfrm>
              <a:off x="353334" y="185951"/>
              <a:ext cx="48013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製程</a:t>
              </a:r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概述與</a:t>
              </a:r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平面度</a:t>
              </a:r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定義</a:t>
              </a:r>
            </a:p>
          </p:txBody>
        </p:sp>
        <p:sp>
          <p:nvSpPr>
            <p:cNvPr id="22" name="圓角矩形 21"/>
            <p:cNvSpPr/>
            <p:nvPr/>
          </p:nvSpPr>
          <p:spPr>
            <a:xfrm rot="2700000">
              <a:off x="-515783" y="149117"/>
              <a:ext cx="720000" cy="720000"/>
            </a:xfrm>
            <a:prstGeom prst="roundRect">
              <a:avLst>
                <a:gd name="adj" fmla="val 1134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3" name="直線接點 22"/>
            <p:cNvCxnSpPr/>
            <p:nvPr/>
          </p:nvCxnSpPr>
          <p:spPr>
            <a:xfrm flipH="1">
              <a:off x="-61921" y="555446"/>
              <a:ext cx="276836" cy="27683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1416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流程圖: 程序 44"/>
          <p:cNvSpPr/>
          <p:nvPr/>
        </p:nvSpPr>
        <p:spPr>
          <a:xfrm>
            <a:off x="530942" y="3392130"/>
            <a:ext cx="914400" cy="3018502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流程圖: 程序 48"/>
          <p:cNvSpPr/>
          <p:nvPr/>
        </p:nvSpPr>
        <p:spPr>
          <a:xfrm rot="19181398">
            <a:off x="891878" y="2503674"/>
            <a:ext cx="914400" cy="23248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1211161" y="3518229"/>
            <a:ext cx="12618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/>
              <a:t>中後段</a:t>
            </a:r>
          </a:p>
        </p:txBody>
      </p:sp>
      <p:sp>
        <p:nvSpPr>
          <p:cNvPr id="55" name="矩形 54"/>
          <p:cNvSpPr/>
          <p:nvPr/>
        </p:nvSpPr>
        <p:spPr>
          <a:xfrm>
            <a:off x="2274225" y="2948017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/>
              <a:t>金屬互連與訊號通路的建立</a:t>
            </a:r>
          </a:p>
        </p:txBody>
      </p:sp>
      <p:sp>
        <p:nvSpPr>
          <p:cNvPr id="59" name="矩形 58"/>
          <p:cNvSpPr/>
          <p:nvPr/>
        </p:nvSpPr>
        <p:spPr>
          <a:xfrm>
            <a:off x="2512021" y="3315808"/>
            <a:ext cx="8322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/>
              <a:t>沉積</a:t>
            </a:r>
            <a:endParaRPr lang="en-US" altLang="zh-TW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/>
              <a:t>蝕刻</a:t>
            </a:r>
            <a:endParaRPr lang="en-US" altLang="zh-TW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/>
              <a:t>填充</a:t>
            </a:r>
          </a:p>
        </p:txBody>
      </p:sp>
      <p:sp>
        <p:nvSpPr>
          <p:cNvPr id="60" name="矩形 59"/>
          <p:cNvSpPr/>
          <p:nvPr/>
        </p:nvSpPr>
        <p:spPr>
          <a:xfrm>
            <a:off x="3441400" y="3312312"/>
            <a:ext cx="137088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/>
              <a:t>研磨</a:t>
            </a:r>
            <a:endParaRPr lang="en-US" altLang="zh-TW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/>
              <a:t>再分佈層</a:t>
            </a:r>
            <a:endParaRPr lang="en-US" altLang="zh-TW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/>
              <a:t>保護層覆蓋</a:t>
            </a:r>
          </a:p>
        </p:txBody>
      </p:sp>
      <p:cxnSp>
        <p:nvCxnSpPr>
          <p:cNvPr id="66" name="直線接點 65"/>
          <p:cNvCxnSpPr/>
          <p:nvPr/>
        </p:nvCxnSpPr>
        <p:spPr>
          <a:xfrm>
            <a:off x="1543666" y="3258128"/>
            <a:ext cx="3276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 flipV="1">
            <a:off x="735173" y="3254479"/>
            <a:ext cx="808493" cy="62870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9043332" y="6308521"/>
            <a:ext cx="2206305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r="6015"/>
          <a:stretch>
            <a:fillRect/>
          </a:stretch>
        </p:blipFill>
        <p:spPr bwMode="auto">
          <a:xfrm>
            <a:off x="5434009" y="2250645"/>
            <a:ext cx="5488278" cy="2837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接點 22"/>
          <p:cNvCxnSpPr>
            <a:cxnSpLocks noChangeShapeType="1"/>
          </p:cNvCxnSpPr>
          <p:nvPr/>
        </p:nvCxnSpPr>
        <p:spPr bwMode="auto">
          <a:xfrm>
            <a:off x="5811355" y="3231329"/>
            <a:ext cx="5076000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文字方塊 24"/>
          <p:cNvSpPr txBox="1"/>
          <p:nvPr/>
        </p:nvSpPr>
        <p:spPr>
          <a:xfrm>
            <a:off x="9868217" y="3222027"/>
            <a:ext cx="112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</a:rPr>
              <a:t>LMS</a:t>
            </a:r>
            <a:r>
              <a:rPr lang="zh-TW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zh-TW" sz="1400" b="1" dirty="0">
                <a:solidFill>
                  <a:srgbClr val="FF0000"/>
                </a:solidFill>
              </a:rPr>
              <a:t>plane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9673163" y="3668202"/>
            <a:ext cx="13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00FF"/>
                </a:solidFill>
              </a:rPr>
              <a:t>Global</a:t>
            </a:r>
            <a:r>
              <a:rPr lang="zh-TW" altLang="en-US" sz="1400" b="1" dirty="0">
                <a:solidFill>
                  <a:srgbClr val="0000FF"/>
                </a:solidFill>
              </a:rPr>
              <a:t> </a:t>
            </a:r>
            <a:r>
              <a:rPr lang="en-US" altLang="zh-TW" sz="1400" b="1" dirty="0">
                <a:solidFill>
                  <a:srgbClr val="0000FF"/>
                </a:solidFill>
              </a:rPr>
              <a:t>plane</a:t>
            </a:r>
            <a:endParaRPr lang="zh-TW" altLang="en-US" sz="1400" b="1" dirty="0">
              <a:solidFill>
                <a:srgbClr val="0000FF"/>
              </a:solidFill>
            </a:endParaRPr>
          </a:p>
        </p:txBody>
      </p:sp>
      <p:cxnSp>
        <p:nvCxnSpPr>
          <p:cNvPr id="33" name="直線接點 22"/>
          <p:cNvCxnSpPr>
            <a:cxnSpLocks noChangeShapeType="1"/>
          </p:cNvCxnSpPr>
          <p:nvPr/>
        </p:nvCxnSpPr>
        <p:spPr bwMode="auto">
          <a:xfrm>
            <a:off x="5811355" y="3682741"/>
            <a:ext cx="5076000" cy="0"/>
          </a:xfrm>
          <a:prstGeom prst="line">
            <a:avLst/>
          </a:prstGeom>
          <a:noFill/>
          <a:ln w="28575" algn="ctr">
            <a:solidFill>
              <a:srgbClr val="00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文字方塊 20"/>
          <p:cNvSpPr txBox="1"/>
          <p:nvPr/>
        </p:nvSpPr>
        <p:spPr>
          <a:xfrm>
            <a:off x="5801937" y="2446691"/>
            <a:ext cx="1266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B050"/>
                </a:solidFill>
              </a:rPr>
              <a:t>Highest ball</a:t>
            </a:r>
            <a:endParaRPr lang="zh-TW" altLang="en-US" sz="1400" b="1" dirty="0">
              <a:solidFill>
                <a:srgbClr val="00B05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339642" y="3682741"/>
            <a:ext cx="1199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rgbClr val="00B050"/>
                </a:solidFill>
              </a:rPr>
              <a:t>Lowest ball</a:t>
            </a:r>
            <a:endParaRPr lang="zh-TW" altLang="en-US" sz="1400" b="1" dirty="0">
              <a:solidFill>
                <a:srgbClr val="00B050"/>
              </a:solidFill>
            </a:endParaRPr>
          </a:p>
        </p:txBody>
      </p:sp>
      <p:cxnSp>
        <p:nvCxnSpPr>
          <p:cNvPr id="23" name="直線接點 22"/>
          <p:cNvCxnSpPr/>
          <p:nvPr/>
        </p:nvCxnSpPr>
        <p:spPr>
          <a:xfrm>
            <a:off x="5747540" y="2865294"/>
            <a:ext cx="0" cy="7380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群組 25"/>
          <p:cNvGrpSpPr/>
          <p:nvPr/>
        </p:nvGrpSpPr>
        <p:grpSpPr>
          <a:xfrm>
            <a:off x="-515783" y="149117"/>
            <a:ext cx="5670431" cy="720000"/>
            <a:chOff x="-515783" y="149117"/>
            <a:chExt cx="5670431" cy="720000"/>
          </a:xfrm>
        </p:grpSpPr>
        <p:sp>
          <p:nvSpPr>
            <p:cNvPr id="29" name="文字方塊 28"/>
            <p:cNvSpPr txBox="1"/>
            <p:nvPr/>
          </p:nvSpPr>
          <p:spPr>
            <a:xfrm>
              <a:off x="353334" y="185951"/>
              <a:ext cx="48013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製程</a:t>
              </a:r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概述與</a:t>
              </a:r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平面度</a:t>
              </a:r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定義</a:t>
              </a:r>
            </a:p>
          </p:txBody>
        </p:sp>
        <p:sp>
          <p:nvSpPr>
            <p:cNvPr id="30" name="圓角矩形 29"/>
            <p:cNvSpPr/>
            <p:nvPr/>
          </p:nvSpPr>
          <p:spPr>
            <a:xfrm rot="2700000">
              <a:off x="-515783" y="149117"/>
              <a:ext cx="720000" cy="720000"/>
            </a:xfrm>
            <a:prstGeom prst="roundRect">
              <a:avLst>
                <a:gd name="adj" fmla="val 1134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1" name="直線接點 30"/>
            <p:cNvCxnSpPr/>
            <p:nvPr/>
          </p:nvCxnSpPr>
          <p:spPr>
            <a:xfrm flipH="1">
              <a:off x="-61921" y="555446"/>
              <a:ext cx="276836" cy="27683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492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5"/>
          <p:cNvSpPr/>
          <p:nvPr/>
        </p:nvSpPr>
        <p:spPr>
          <a:xfrm>
            <a:off x="5550225" y="1018235"/>
            <a:ext cx="5884692" cy="3032742"/>
          </a:xfrm>
          <a:prstGeom prst="roundRect">
            <a:avLst>
              <a:gd name="adj" fmla="val 4733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圓角矩形 26"/>
          <p:cNvSpPr/>
          <p:nvPr/>
        </p:nvSpPr>
        <p:spPr>
          <a:xfrm>
            <a:off x="5550225" y="4503174"/>
            <a:ext cx="5884692" cy="2098398"/>
          </a:xfrm>
          <a:prstGeom prst="roundRect">
            <a:avLst>
              <a:gd name="adj" fmla="val 4733"/>
            </a:avLst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975028" y="1592342"/>
            <a:ext cx="2304000" cy="276999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CTE mismatch of materials</a:t>
            </a:r>
            <a:endParaRPr lang="zh-TW" altLang="en-US" sz="12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5975028" y="1936305"/>
            <a:ext cx="2304000" cy="276999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Uneven stress distribution</a:t>
            </a:r>
            <a:endParaRPr lang="zh-TW" altLang="en-US" sz="12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5975028" y="2281430"/>
            <a:ext cx="2304000" cy="276999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Variations pressure</a:t>
            </a:r>
            <a:endParaRPr lang="zh-TW" altLang="en-US" sz="12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975028" y="2857014"/>
            <a:ext cx="2304000" cy="276999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Non-uniform layer thickness</a:t>
            </a:r>
            <a:endParaRPr lang="zh-TW" altLang="en-US" sz="12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5975028" y="3202139"/>
            <a:ext cx="2304000" cy="276999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Imbalanced etching depth</a:t>
            </a:r>
            <a:endParaRPr lang="zh-TW" altLang="en-US" sz="1200" dirty="0"/>
          </a:p>
        </p:txBody>
      </p:sp>
      <p:cxnSp>
        <p:nvCxnSpPr>
          <p:cNvPr id="11" name="直線單箭頭接點 10"/>
          <p:cNvCxnSpPr>
            <a:stCxn id="32" idx="2"/>
            <a:endCxn id="33" idx="0"/>
          </p:cNvCxnSpPr>
          <p:nvPr/>
        </p:nvCxnSpPr>
        <p:spPr>
          <a:xfrm>
            <a:off x="7127028" y="2558429"/>
            <a:ext cx="0" cy="29858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8943108" y="1592342"/>
            <a:ext cx="2052000" cy="276999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Cold solder joints</a:t>
            </a:r>
            <a:endParaRPr lang="zh-TW" altLang="en-US" sz="12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8943108" y="1936305"/>
            <a:ext cx="2052000" cy="276999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False joints</a:t>
            </a:r>
            <a:endParaRPr lang="zh-TW" altLang="en-US" sz="12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8943108" y="2281430"/>
            <a:ext cx="2052000" cy="276999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Electrical open circuits</a:t>
            </a:r>
            <a:endParaRPr lang="zh-TW" altLang="en-US" sz="1200" dirty="0"/>
          </a:p>
        </p:txBody>
      </p:sp>
      <p:cxnSp>
        <p:nvCxnSpPr>
          <p:cNvPr id="14" name="肘形接點 13"/>
          <p:cNvCxnSpPr>
            <a:stCxn id="34" idx="2"/>
            <a:endCxn id="38" idx="0"/>
          </p:cNvCxnSpPr>
          <p:nvPr/>
        </p:nvCxnSpPr>
        <p:spPr>
          <a:xfrm rot="5400000" flipH="1" flipV="1">
            <a:off x="7604670" y="1114700"/>
            <a:ext cx="1886796" cy="2842080"/>
          </a:xfrm>
          <a:prstGeom prst="bentConnector5">
            <a:avLst>
              <a:gd name="adj1" fmla="val -12116"/>
              <a:gd name="adj2" fmla="val 52217"/>
              <a:gd name="adj3" fmla="val 112116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7098718" y="3708284"/>
            <a:ext cx="15712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100" b="1" dirty="0">
                <a:solidFill>
                  <a:schemeClr val="accent6">
                    <a:lumMod val="75000"/>
                  </a:schemeClr>
                </a:solidFill>
              </a:rPr>
              <a:t>poor solder contact</a:t>
            </a:r>
            <a:endParaRPr lang="zh-TW" altLang="en-US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8943108" y="2857014"/>
            <a:ext cx="2052000" cy="27699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Soldering failures</a:t>
            </a:r>
            <a:endParaRPr lang="zh-TW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8943108" y="3202139"/>
            <a:ext cx="2052000" cy="27699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 returns</a:t>
            </a:r>
            <a:endParaRPr lang="zh-TW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5" name="直線單箭頭接點 24"/>
          <p:cNvCxnSpPr>
            <a:stCxn id="40" idx="2"/>
            <a:endCxn id="51" idx="0"/>
          </p:cNvCxnSpPr>
          <p:nvPr/>
        </p:nvCxnSpPr>
        <p:spPr>
          <a:xfrm>
            <a:off x="9969108" y="2558429"/>
            <a:ext cx="0" cy="298585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5293067" y="725939"/>
            <a:ext cx="1252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Cause</a:t>
            </a:r>
            <a:endParaRPr lang="zh-TW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293067" y="4217078"/>
            <a:ext cx="3557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solidFill>
                  <a:schemeClr val="accent1">
                    <a:lumMod val="75000"/>
                  </a:schemeClr>
                </a:solidFill>
              </a:rPr>
              <a:t>Prediction method</a:t>
            </a:r>
            <a:endParaRPr lang="zh-TW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565286" y="4729863"/>
            <a:ext cx="3066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/>
              <a:t>產品結構 </a:t>
            </a:r>
            <a:r>
              <a:rPr lang="en-US" altLang="zh-TW" sz="1600" dirty="0"/>
              <a:t>/</a:t>
            </a:r>
            <a:r>
              <a:rPr lang="zh-TW" altLang="en-US" sz="1600" dirty="0"/>
              <a:t> 材料特徵 </a:t>
            </a:r>
            <a:r>
              <a:rPr lang="en-US" altLang="zh-TW" sz="1600" dirty="0"/>
              <a:t>/</a:t>
            </a:r>
            <a:r>
              <a:rPr lang="zh-TW" altLang="en-US" sz="1600" dirty="0"/>
              <a:t> 參數設定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6151362" y="5295106"/>
            <a:ext cx="2052000" cy="27699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人工經驗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8574151" y="5295106"/>
            <a:ext cx="2052000" cy="27699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</a:t>
            </a:r>
            <a:r>
              <a:rPr lang="zh-TW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預測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8574151" y="5881629"/>
            <a:ext cx="2052000" cy="27699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關鍵因子數據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6151362" y="5881629"/>
            <a:ext cx="2052000" cy="27699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 </a:t>
            </a:r>
            <a:r>
              <a:rPr lang="zh-TW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實驗結果</a:t>
            </a:r>
          </a:p>
        </p:txBody>
      </p:sp>
      <p:cxnSp>
        <p:nvCxnSpPr>
          <p:cNvPr id="8" name="直線單箭頭接點 7"/>
          <p:cNvCxnSpPr>
            <a:stCxn id="37" idx="3"/>
            <a:endCxn id="41" idx="1"/>
          </p:cNvCxnSpPr>
          <p:nvPr/>
        </p:nvCxnSpPr>
        <p:spPr>
          <a:xfrm>
            <a:off x="8203362" y="5433606"/>
            <a:ext cx="37078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接點 11"/>
          <p:cNvCxnSpPr>
            <a:stCxn id="41" idx="3"/>
            <a:endCxn id="42" idx="3"/>
          </p:cNvCxnSpPr>
          <p:nvPr/>
        </p:nvCxnSpPr>
        <p:spPr>
          <a:xfrm>
            <a:off x="10626151" y="5433606"/>
            <a:ext cx="12700" cy="586523"/>
          </a:xfrm>
          <a:prstGeom prst="bentConnector3">
            <a:avLst>
              <a:gd name="adj1" fmla="val 2130276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42" idx="1"/>
            <a:endCxn id="43" idx="3"/>
          </p:cNvCxnSpPr>
          <p:nvPr/>
        </p:nvCxnSpPr>
        <p:spPr>
          <a:xfrm flipH="1">
            <a:off x="8203362" y="6020129"/>
            <a:ext cx="370789" cy="0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流程圖: 程序 43"/>
          <p:cNvSpPr/>
          <p:nvPr/>
        </p:nvSpPr>
        <p:spPr>
          <a:xfrm>
            <a:off x="530942" y="3392130"/>
            <a:ext cx="914400" cy="3018502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流程圖: 程序 45"/>
          <p:cNvSpPr/>
          <p:nvPr/>
        </p:nvSpPr>
        <p:spPr>
          <a:xfrm rot="19181398">
            <a:off x="891878" y="2503674"/>
            <a:ext cx="914400" cy="232482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1211161" y="3518229"/>
            <a:ext cx="12618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800" b="1" dirty="0"/>
              <a:t>中後段</a:t>
            </a:r>
          </a:p>
        </p:txBody>
      </p:sp>
      <p:sp>
        <p:nvSpPr>
          <p:cNvPr id="48" name="矩形 47"/>
          <p:cNvSpPr/>
          <p:nvPr/>
        </p:nvSpPr>
        <p:spPr>
          <a:xfrm>
            <a:off x="2274225" y="2948017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/>
              <a:t>金屬互連與訊號通路的建立</a:t>
            </a:r>
          </a:p>
        </p:txBody>
      </p:sp>
      <p:sp>
        <p:nvSpPr>
          <p:cNvPr id="50" name="矩形 49"/>
          <p:cNvSpPr/>
          <p:nvPr/>
        </p:nvSpPr>
        <p:spPr>
          <a:xfrm>
            <a:off x="2512021" y="3315808"/>
            <a:ext cx="83227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/>
              <a:t>沉積</a:t>
            </a:r>
            <a:endParaRPr lang="en-US" altLang="zh-TW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/>
              <a:t>蝕刻</a:t>
            </a:r>
            <a:endParaRPr lang="en-US" altLang="zh-TW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/>
              <a:t>填充</a:t>
            </a:r>
          </a:p>
        </p:txBody>
      </p:sp>
      <p:sp>
        <p:nvSpPr>
          <p:cNvPr id="54" name="矩形 53"/>
          <p:cNvSpPr/>
          <p:nvPr/>
        </p:nvSpPr>
        <p:spPr>
          <a:xfrm>
            <a:off x="3441400" y="3312312"/>
            <a:ext cx="137088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/>
              <a:t>研磨</a:t>
            </a:r>
            <a:endParaRPr lang="en-US" altLang="zh-TW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/>
              <a:t>再分佈層</a:t>
            </a:r>
            <a:endParaRPr lang="en-US" altLang="zh-TW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b="1" dirty="0"/>
              <a:t>保護層覆蓋</a:t>
            </a:r>
          </a:p>
        </p:txBody>
      </p:sp>
      <p:cxnSp>
        <p:nvCxnSpPr>
          <p:cNvPr id="56" name="直線接點 55"/>
          <p:cNvCxnSpPr/>
          <p:nvPr/>
        </p:nvCxnSpPr>
        <p:spPr>
          <a:xfrm>
            <a:off x="1543666" y="3258128"/>
            <a:ext cx="3276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 flipV="1">
            <a:off x="735173" y="3254479"/>
            <a:ext cx="808493" cy="62870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群組 44"/>
          <p:cNvGrpSpPr/>
          <p:nvPr/>
        </p:nvGrpSpPr>
        <p:grpSpPr>
          <a:xfrm>
            <a:off x="-515783" y="149117"/>
            <a:ext cx="5670431" cy="720000"/>
            <a:chOff x="-515783" y="149117"/>
            <a:chExt cx="5670431" cy="720000"/>
          </a:xfrm>
        </p:grpSpPr>
        <p:sp>
          <p:nvSpPr>
            <p:cNvPr id="49" name="文字方塊 48"/>
            <p:cNvSpPr txBox="1"/>
            <p:nvPr/>
          </p:nvSpPr>
          <p:spPr>
            <a:xfrm>
              <a:off x="353334" y="185951"/>
              <a:ext cx="48013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製程</a:t>
              </a:r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概述與</a:t>
              </a:r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平面度</a:t>
              </a:r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定義</a:t>
              </a:r>
            </a:p>
          </p:txBody>
        </p:sp>
        <p:sp>
          <p:nvSpPr>
            <p:cNvPr id="53" name="圓角矩形 52"/>
            <p:cNvSpPr/>
            <p:nvPr/>
          </p:nvSpPr>
          <p:spPr>
            <a:xfrm rot="2700000">
              <a:off x="-515783" y="149117"/>
              <a:ext cx="720000" cy="720000"/>
            </a:xfrm>
            <a:prstGeom prst="roundRect">
              <a:avLst>
                <a:gd name="adj" fmla="val 1134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5" name="直線接點 54"/>
            <p:cNvCxnSpPr/>
            <p:nvPr/>
          </p:nvCxnSpPr>
          <p:spPr>
            <a:xfrm flipH="1">
              <a:off x="-61921" y="555446"/>
              <a:ext cx="276836" cy="27683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5180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-515783" y="149117"/>
            <a:ext cx="2900442" cy="720000"/>
            <a:chOff x="-515783" y="149117"/>
            <a:chExt cx="2900442" cy="720000"/>
          </a:xfrm>
        </p:grpSpPr>
        <p:sp>
          <p:nvSpPr>
            <p:cNvPr id="3" name="文字方塊 2"/>
            <p:cNvSpPr txBox="1"/>
            <p:nvPr/>
          </p:nvSpPr>
          <p:spPr>
            <a:xfrm>
              <a:off x="353334" y="185951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36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研究</a:t>
              </a:r>
              <a:r>
                <a:rPr lang="zh-TW" altLang="en-US" sz="3600" b="1" dirty="0">
                  <a:solidFill>
                    <a:schemeClr val="accent1">
                      <a:lumMod val="75000"/>
                    </a:schemeClr>
                  </a:solidFill>
                </a:rPr>
                <a:t>架構</a:t>
              </a:r>
            </a:p>
          </p:txBody>
        </p:sp>
        <p:sp>
          <p:nvSpPr>
            <p:cNvPr id="4" name="圓角矩形 3"/>
            <p:cNvSpPr/>
            <p:nvPr/>
          </p:nvSpPr>
          <p:spPr>
            <a:xfrm rot="2700000">
              <a:off x="-515783" y="149117"/>
              <a:ext cx="720000" cy="720000"/>
            </a:xfrm>
            <a:prstGeom prst="roundRect">
              <a:avLst>
                <a:gd name="adj" fmla="val 1134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" name="直線接點 4"/>
            <p:cNvCxnSpPr/>
            <p:nvPr/>
          </p:nvCxnSpPr>
          <p:spPr>
            <a:xfrm flipH="1">
              <a:off x="-61921" y="555446"/>
              <a:ext cx="276836" cy="276836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平行四邊形 9"/>
          <p:cNvSpPr/>
          <p:nvPr/>
        </p:nvSpPr>
        <p:spPr>
          <a:xfrm>
            <a:off x="3289227" y="2604928"/>
            <a:ext cx="2520000" cy="432000"/>
          </a:xfrm>
          <a:prstGeom prst="parallelogram">
            <a:avLst>
              <a:gd name="adj" fmla="val 8541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平行四邊形 10"/>
          <p:cNvSpPr/>
          <p:nvPr/>
        </p:nvSpPr>
        <p:spPr>
          <a:xfrm flipH="1">
            <a:off x="3289227" y="2172928"/>
            <a:ext cx="2520000" cy="432000"/>
          </a:xfrm>
          <a:prstGeom prst="parallelogram">
            <a:avLst>
              <a:gd name="adj" fmla="val 8541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平行四邊形 11"/>
          <p:cNvSpPr/>
          <p:nvPr/>
        </p:nvSpPr>
        <p:spPr>
          <a:xfrm>
            <a:off x="6150414" y="2604928"/>
            <a:ext cx="2520000" cy="432000"/>
          </a:xfrm>
          <a:prstGeom prst="parallelogram">
            <a:avLst>
              <a:gd name="adj" fmla="val 8541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平行四邊形 12"/>
          <p:cNvSpPr/>
          <p:nvPr/>
        </p:nvSpPr>
        <p:spPr>
          <a:xfrm flipH="1">
            <a:off x="6150414" y="2172928"/>
            <a:ext cx="2520000" cy="432000"/>
          </a:xfrm>
          <a:prstGeom prst="parallelogram">
            <a:avLst>
              <a:gd name="adj" fmla="val 8541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平行四邊形 13"/>
          <p:cNvSpPr/>
          <p:nvPr/>
        </p:nvSpPr>
        <p:spPr>
          <a:xfrm>
            <a:off x="9011601" y="2604928"/>
            <a:ext cx="2520000" cy="432000"/>
          </a:xfrm>
          <a:prstGeom prst="parallelogram">
            <a:avLst>
              <a:gd name="adj" fmla="val 8541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平行四邊形 14"/>
          <p:cNvSpPr/>
          <p:nvPr/>
        </p:nvSpPr>
        <p:spPr>
          <a:xfrm flipH="1">
            <a:off x="9011601" y="2172928"/>
            <a:ext cx="2520000" cy="432000"/>
          </a:xfrm>
          <a:prstGeom prst="parallelogram">
            <a:avLst>
              <a:gd name="adj" fmla="val 8541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平行四邊形 15"/>
          <p:cNvSpPr/>
          <p:nvPr/>
        </p:nvSpPr>
        <p:spPr>
          <a:xfrm flipH="1">
            <a:off x="428040" y="4289084"/>
            <a:ext cx="2520000" cy="432000"/>
          </a:xfrm>
          <a:prstGeom prst="parallelogram">
            <a:avLst>
              <a:gd name="adj" fmla="val 8541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平行四邊形 16"/>
          <p:cNvSpPr/>
          <p:nvPr/>
        </p:nvSpPr>
        <p:spPr>
          <a:xfrm>
            <a:off x="428040" y="3857084"/>
            <a:ext cx="2520000" cy="432000"/>
          </a:xfrm>
          <a:prstGeom prst="parallelogram">
            <a:avLst>
              <a:gd name="adj" fmla="val 8541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平行四邊形 17"/>
          <p:cNvSpPr/>
          <p:nvPr/>
        </p:nvSpPr>
        <p:spPr>
          <a:xfrm flipH="1">
            <a:off x="3289227" y="4289084"/>
            <a:ext cx="2520000" cy="432000"/>
          </a:xfrm>
          <a:prstGeom prst="parallelogram">
            <a:avLst>
              <a:gd name="adj" fmla="val 8541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平行四邊形 18"/>
          <p:cNvSpPr/>
          <p:nvPr/>
        </p:nvSpPr>
        <p:spPr>
          <a:xfrm>
            <a:off x="3289227" y="3857084"/>
            <a:ext cx="2520000" cy="432000"/>
          </a:xfrm>
          <a:prstGeom prst="parallelogram">
            <a:avLst>
              <a:gd name="adj" fmla="val 8541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平行四邊形 19"/>
          <p:cNvSpPr/>
          <p:nvPr/>
        </p:nvSpPr>
        <p:spPr>
          <a:xfrm flipH="1">
            <a:off x="6150414" y="4289084"/>
            <a:ext cx="2520000" cy="432000"/>
          </a:xfrm>
          <a:prstGeom prst="parallelogram">
            <a:avLst>
              <a:gd name="adj" fmla="val 8541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平行四邊形 20"/>
          <p:cNvSpPr/>
          <p:nvPr/>
        </p:nvSpPr>
        <p:spPr>
          <a:xfrm>
            <a:off x="6150414" y="3857084"/>
            <a:ext cx="2520000" cy="432000"/>
          </a:xfrm>
          <a:prstGeom prst="parallelogram">
            <a:avLst>
              <a:gd name="adj" fmla="val 8541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平行四邊形 21"/>
          <p:cNvSpPr/>
          <p:nvPr/>
        </p:nvSpPr>
        <p:spPr>
          <a:xfrm flipH="1">
            <a:off x="9011601" y="4289084"/>
            <a:ext cx="2520000" cy="432000"/>
          </a:xfrm>
          <a:prstGeom prst="parallelogram">
            <a:avLst>
              <a:gd name="adj" fmla="val 8541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平行四邊形 22"/>
          <p:cNvSpPr/>
          <p:nvPr/>
        </p:nvSpPr>
        <p:spPr>
          <a:xfrm>
            <a:off x="9011601" y="3857084"/>
            <a:ext cx="2520000" cy="432000"/>
          </a:xfrm>
          <a:prstGeom prst="parallelogram">
            <a:avLst>
              <a:gd name="adj" fmla="val 8541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接點 25"/>
          <p:cNvCxnSpPr/>
          <p:nvPr/>
        </p:nvCxnSpPr>
        <p:spPr>
          <a:xfrm>
            <a:off x="5844977" y="2604928"/>
            <a:ext cx="61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8696333" y="2604928"/>
            <a:ext cx="61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2651872" y="4291304"/>
            <a:ext cx="61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5503227" y="4291304"/>
            <a:ext cx="61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8366570" y="4291304"/>
            <a:ext cx="6120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弧形 32"/>
          <p:cNvSpPr/>
          <p:nvPr/>
        </p:nvSpPr>
        <p:spPr>
          <a:xfrm rot="2691678">
            <a:off x="9785248" y="2299596"/>
            <a:ext cx="2207823" cy="2207823"/>
          </a:xfrm>
          <a:prstGeom prst="arc">
            <a:avLst>
              <a:gd name="adj1" fmla="val 16200000"/>
              <a:gd name="adj2" fmla="val 653260"/>
            </a:avLst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796940" y="22355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單顆產品平面度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796940" y="263626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模型導入之研究</a:t>
            </a:r>
          </a:p>
        </p:txBody>
      </p:sp>
      <p:sp>
        <p:nvSpPr>
          <p:cNvPr id="38" name="文字方塊 37"/>
          <p:cNvSpPr txBox="1"/>
          <p:nvPr/>
        </p:nvSpPr>
        <p:spPr>
          <a:xfrm>
            <a:off x="3913902" y="223559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研讀並摘要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3683070" y="263626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相關文獻及理論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6717292" y="2235596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NPI</a:t>
            </a:r>
            <a:r>
              <a:rPr lang="zh-TW" altLang="en-US" b="1" dirty="0"/>
              <a:t> 平面度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6617906" y="26362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預測現況剖析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9725431" y="22355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特徵因子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9956264" y="26362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訂定</a:t>
            </a:r>
          </a:p>
        </p:txBody>
      </p:sp>
      <p:sp>
        <p:nvSpPr>
          <p:cNvPr id="44" name="文字方塊 43"/>
          <p:cNvSpPr txBox="1"/>
          <p:nvPr/>
        </p:nvSpPr>
        <p:spPr>
          <a:xfrm>
            <a:off x="9899840" y="38921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研究</a:t>
            </a:r>
          </a:p>
        </p:txBody>
      </p:sp>
      <p:sp>
        <p:nvSpPr>
          <p:cNvPr id="45" name="文字方塊 44"/>
          <p:cNvSpPr txBox="1"/>
          <p:nvPr/>
        </p:nvSpPr>
        <p:spPr>
          <a:xfrm>
            <a:off x="9899840" y="43223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方法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6871635" y="38921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模型設計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7102468" y="43223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執行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4236511" y="38921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結果</a:t>
            </a:r>
          </a:p>
        </p:txBody>
      </p:sp>
      <p:sp>
        <p:nvSpPr>
          <p:cNvPr id="49" name="文字方塊 48"/>
          <p:cNvSpPr txBox="1"/>
          <p:nvPr/>
        </p:nvSpPr>
        <p:spPr>
          <a:xfrm>
            <a:off x="3890262" y="43223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分析與驗證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1353584" y="38921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結論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1353584" y="43223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</a:rPr>
              <a:t>探討</a:t>
            </a:r>
          </a:p>
        </p:txBody>
      </p:sp>
      <p:sp>
        <p:nvSpPr>
          <p:cNvPr id="54" name="矩形 53"/>
          <p:cNvSpPr/>
          <p:nvPr/>
        </p:nvSpPr>
        <p:spPr>
          <a:xfrm>
            <a:off x="9043332" y="6308521"/>
            <a:ext cx="2206305" cy="327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687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暖調藍色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Y">
      <a:majorFont>
        <a:latin typeface="Microsoft YaHei"/>
        <a:ea typeface="微軟正黑體"/>
        <a:cs typeface=""/>
      </a:majorFont>
      <a:minorFont>
        <a:latin typeface="Microsoft YaHe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自訂 1">
    <a:majorFont>
      <a:latin typeface="Microsoft YaHei"/>
      <a:ea typeface="微軟正黑體"/>
      <a:cs typeface=""/>
    </a:majorFont>
    <a:minorFont>
      <a:latin typeface="Microsoft YaHei"/>
      <a:ea typeface="微軟正黑體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自訂 1">
    <a:majorFont>
      <a:latin typeface="Microsoft YaHei"/>
      <a:ea typeface="微軟正黑體"/>
      <a:cs typeface=""/>
    </a:majorFont>
    <a:minorFont>
      <a:latin typeface="Microsoft YaHei"/>
      <a:ea typeface="微軟正黑體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Security C</Template>
  <TotalTime>24899</TotalTime>
  <Words>4921</Words>
  <Application>Microsoft Office PowerPoint</Application>
  <PresentationFormat>寬螢幕</PresentationFormat>
  <Paragraphs>802</Paragraphs>
  <Slides>27</Slides>
  <Notes>26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6" baseType="lpstr">
      <vt:lpstr>Microsoft YaHei</vt:lpstr>
      <vt:lpstr>微軟正黑體</vt:lpstr>
      <vt:lpstr>新細明體</vt:lpstr>
      <vt:lpstr>標楷體</vt:lpstr>
      <vt:lpstr>Arial</vt:lpstr>
      <vt:lpstr>Calibri</vt:lpstr>
      <vt:lpstr>Microsoft New Tai Lue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陳筠霈</dc:creator>
  <cp:keywords>Security C</cp:keywords>
  <dc:description>Security C</dc:description>
  <cp:lastModifiedBy>陳筠霈</cp:lastModifiedBy>
  <cp:revision>222</cp:revision>
  <dcterms:created xsi:type="dcterms:W3CDTF">2025-04-23T03:07:22Z</dcterms:created>
  <dcterms:modified xsi:type="dcterms:W3CDTF">2025-07-24T03:09:37Z</dcterms:modified>
</cp:coreProperties>
</file>